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7" r:id="rId2"/>
    <p:sldId id="788" r:id="rId3"/>
    <p:sldId id="1002" r:id="rId4"/>
    <p:sldId id="1067" r:id="rId5"/>
    <p:sldId id="1066" r:id="rId6"/>
    <p:sldId id="1010" r:id="rId7"/>
    <p:sldId id="1070" r:id="rId8"/>
    <p:sldId id="958" r:id="rId9"/>
    <p:sldId id="1069" r:id="rId10"/>
    <p:sldId id="1068" r:id="rId11"/>
    <p:sldId id="1074" r:id="rId12"/>
    <p:sldId id="1006" r:id="rId13"/>
    <p:sldId id="1073" r:id="rId14"/>
    <p:sldId id="1072" r:id="rId15"/>
    <p:sldId id="1071" r:id="rId16"/>
    <p:sldId id="1075" r:id="rId17"/>
    <p:sldId id="1008" r:id="rId18"/>
    <p:sldId id="1009" r:id="rId19"/>
    <p:sldId id="1000" r:id="rId20"/>
    <p:sldId id="1077" r:id="rId21"/>
    <p:sldId id="963" r:id="rId22"/>
    <p:sldId id="1076" r:id="rId23"/>
    <p:sldId id="1011" r:id="rId24"/>
    <p:sldId id="1013" r:id="rId25"/>
    <p:sldId id="1014" r:id="rId26"/>
    <p:sldId id="1079" r:id="rId27"/>
    <p:sldId id="1078" r:id="rId28"/>
    <p:sldId id="1080" r:id="rId29"/>
    <p:sldId id="1015" r:id="rId30"/>
    <p:sldId id="1016" r:id="rId31"/>
    <p:sldId id="1081" r:id="rId32"/>
    <p:sldId id="1018" r:id="rId33"/>
    <p:sldId id="1082" r:id="rId34"/>
    <p:sldId id="1083" r:id="rId35"/>
    <p:sldId id="1084" r:id="rId36"/>
    <p:sldId id="1086" r:id="rId37"/>
    <p:sldId id="1085" r:id="rId38"/>
    <p:sldId id="1026" r:id="rId39"/>
    <p:sldId id="1087" r:id="rId40"/>
    <p:sldId id="1021" r:id="rId41"/>
    <p:sldId id="1089" r:id="rId42"/>
    <p:sldId id="1090" r:id="rId43"/>
    <p:sldId id="1023" r:id="rId44"/>
    <p:sldId id="1041" r:id="rId45"/>
    <p:sldId id="1042" r:id="rId46"/>
    <p:sldId id="1019" r:id="rId47"/>
    <p:sldId id="1001" r:id="rId48"/>
    <p:sldId id="1091" r:id="rId49"/>
    <p:sldId id="1094" r:id="rId50"/>
    <p:sldId id="1095" r:id="rId51"/>
    <p:sldId id="1093" r:id="rId52"/>
    <p:sldId id="1092" r:id="rId53"/>
    <p:sldId id="1097" r:id="rId54"/>
    <p:sldId id="1028" r:id="rId55"/>
    <p:sldId id="1096" r:id="rId56"/>
    <p:sldId id="800" r:id="rId57"/>
    <p:sldId id="1098" r:id="rId58"/>
    <p:sldId id="1033" r:id="rId59"/>
    <p:sldId id="1032" r:id="rId60"/>
    <p:sldId id="1034" r:id="rId61"/>
    <p:sldId id="1022" r:id="rId62"/>
    <p:sldId id="1036" r:id="rId63"/>
    <p:sldId id="1045" r:id="rId64"/>
    <p:sldId id="1044" r:id="rId65"/>
    <p:sldId id="1037" r:id="rId66"/>
    <p:sldId id="1046" r:id="rId67"/>
    <p:sldId id="1038" r:id="rId68"/>
    <p:sldId id="1039" r:id="rId69"/>
    <p:sldId id="1040" r:id="rId70"/>
    <p:sldId id="1047" r:id="rId71"/>
    <p:sldId id="1048" r:id="rId72"/>
    <p:sldId id="1049" r:id="rId73"/>
    <p:sldId id="1050" r:id="rId74"/>
    <p:sldId id="1099" r:id="rId75"/>
    <p:sldId id="1052" r:id="rId76"/>
    <p:sldId id="1100" r:id="rId77"/>
    <p:sldId id="1027" r:id="rId78"/>
    <p:sldId id="1029" r:id="rId79"/>
    <p:sldId id="1055" r:id="rId80"/>
    <p:sldId id="1102" r:id="rId81"/>
    <p:sldId id="1101" r:id="rId82"/>
    <p:sldId id="1103" r:id="rId83"/>
    <p:sldId id="1031" r:id="rId84"/>
    <p:sldId id="1105" r:id="rId85"/>
    <p:sldId id="1104" r:id="rId86"/>
    <p:sldId id="1107" r:id="rId87"/>
    <p:sldId id="1106" r:id="rId88"/>
    <p:sldId id="1108" r:id="rId89"/>
    <p:sldId id="1109" r:id="rId90"/>
    <p:sldId id="1110" r:id="rId91"/>
    <p:sldId id="1111" r:id="rId92"/>
    <p:sldId id="1112" r:id="rId93"/>
    <p:sldId id="1113" r:id="rId94"/>
    <p:sldId id="980" r:id="rId95"/>
    <p:sldId id="1115" r:id="rId96"/>
    <p:sldId id="1114" r:id="rId97"/>
    <p:sldId id="838" r:id="rId98"/>
    <p:sldId id="839" r:id="rId99"/>
    <p:sldId id="840" r:id="rId100"/>
    <p:sldId id="841" r:id="rId101"/>
    <p:sldId id="1056" r:id="rId102"/>
    <p:sldId id="1053" r:id="rId103"/>
    <p:sldId id="1054" r:id="rId104"/>
    <p:sldId id="943" r:id="rId105"/>
    <p:sldId id="1061" r:id="rId106"/>
    <p:sldId id="944" r:id="rId107"/>
    <p:sldId id="1057" r:id="rId108"/>
    <p:sldId id="1058" r:id="rId109"/>
    <p:sldId id="1062" r:id="rId110"/>
    <p:sldId id="1060" r:id="rId111"/>
    <p:sldId id="1063" r:id="rId112"/>
    <p:sldId id="1064" r:id="rId113"/>
    <p:sldId id="1065" r:id="rId114"/>
    <p:sldId id="571" r:id="rId1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9D973-2F9E-4722-8AAB-CA43EE71FB63}" type="datetimeFigureOut">
              <a:rPr lang="pt-BR" smtClean="0"/>
              <a:t>21/09/2021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2D8F9-62A4-4184-A8C0-50E34AB2A1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37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857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303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1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141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6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72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797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639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566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807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45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579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016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281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3483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277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189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594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239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743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024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103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974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688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61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580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0452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21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993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852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17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922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16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4232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705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374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194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548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4985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571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2593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9791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39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699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9552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1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772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0639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93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7525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391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421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64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9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241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5739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3494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067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1951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11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688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9272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6928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4250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1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463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7921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4121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199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4558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0626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0610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7788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630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4726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472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33612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6978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591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399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02926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85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2439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3678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499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1520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98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91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4B54D-6CC4-4F09-A912-9EC18D6B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CE54D-9C74-4835-A237-E095CB060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9FC73D-9540-4C66-BF08-42A5C997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5A-F25A-4332-9848-7A56C68D569C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FB4B4-1587-4780-B85C-0158CFAB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B55DC8-BBC9-4FCC-9002-09B3FF8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4F7A4-BF0F-46C2-AB2A-C0315F46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4A2F42-C0CD-49C1-9F23-B10640473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CD92C-DD49-4065-986A-866260A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3092-10A2-4B9E-8307-C5C98EDCEBAC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10051-C771-4B13-AC0B-EB94546D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BB6510-43FF-4D46-B836-E8F1ACCA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3CB8D9-8C6F-483A-AC4E-319F2204E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4333D3-F09C-4EA1-B335-301693673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B7CEB-3FFE-4DB1-BA47-95CF9E09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246B-F8A2-4C3C-809C-78990CE1E178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A99EB-58F7-41F4-AE6D-D158AC9A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54041-B30C-4BFB-B404-492B1758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8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67B2-A157-4B85-B22D-1941C761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46331A-7957-49E5-8FF8-AFDA7BB6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C25E9-833F-40CB-9D86-5115CCB7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6E9-3415-4654-B045-048CE022F041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8A0BB-FD0B-4760-AD13-A01C2BFC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3F6640-FD94-4093-8763-3AE0B53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1329C-004C-40BF-A3B8-01EB4354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3B2B7-2C6B-4262-B7CF-60C20E3B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A1C8C-A263-4D8F-B647-9931CC0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50D0-CA63-4DAE-BFA6-383E70328C5D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86A41-DBB2-4DB9-B2E7-D846D204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A303-0B6E-49C3-BA8B-FEC21E08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70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727B7-155C-46AC-97C2-B67548A1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68A9B-B5DE-47BD-9DCC-6729858D4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EC802-0F43-497B-AB37-30ED3C6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7F0252-D8FF-4164-AF8E-96247F4B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BC46-B7AA-44AA-8CC8-6BA0E6BDBC41}" type="datetime1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A85E72-FBC1-42EA-BF2C-3D50E9FB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3CB9F-3B18-41F0-A449-0D0746FF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90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F7F8-A560-400F-8BCA-37948469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3CB0A5-5482-4099-8004-2C3CB40A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87EB1D-8CBC-4DB7-BAD9-977B0056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AF5DC-3035-4AE1-8EAD-6AE5E759E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0BE162-D062-4A9C-9F85-7985B3EB4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8C2E62-BD30-4235-8873-18363493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0E7EB-5593-4C3D-87B7-4094813EEFD6}" type="datetime1">
              <a:rPr lang="pt-BR" smtClean="0"/>
              <a:t>21/09/2021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5C58D-1607-4918-9DED-5BD0673A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A2B8E0-0876-4D39-9B92-F5DB6ED3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011BB-53E6-4CF4-9C88-772FFC0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019E0F-C02E-4872-8FFC-68FFEB87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9D84-2AB5-4036-A434-B7004A828AE4}" type="datetime1">
              <a:rPr lang="pt-BR" smtClean="0"/>
              <a:t>21/09/2021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E94A50-BD58-4408-A003-E53C9018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BEBF96-7827-4E69-B5EB-FFEFB863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6ECBFB-5CE8-421A-9298-C310288B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8A99-7CA7-4C69-85F8-0000C793C444}" type="datetime1">
              <a:rPr lang="pt-BR" smtClean="0"/>
              <a:t>21/09/2021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FB0A32-0DCB-4DFF-8D34-42831F2C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0A6431-B09C-4E9C-BFA5-AC1D541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A2881-4168-4ED5-AA07-8AC1281A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8882C-B32F-4945-8A46-964009A0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CF7762-5ABB-4F1A-A071-7C4089FB9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F8F7F5-B4FB-4496-ACEF-0FA5A3A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551CB-D00A-42F0-9FA2-248733874697}" type="datetime1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B80088-662F-43DE-8A5B-7C8A9C00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0DA60-331F-44A8-8892-227B1030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0C953-34F4-4862-B639-0F522FE9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011E7D-F02A-4E2C-AB32-0EC443504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A024D-B825-41EA-9151-34636FA26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F3CEB5-A730-42D1-BFE2-D43CBB0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6270-5FA3-4036-8C4D-71E867C6AFE8}" type="datetime1">
              <a:rPr lang="pt-BR" smtClean="0"/>
              <a:t>21/09/2021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A26B2-BBE5-4D33-BCCC-575D93AA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994E5D-BA72-4940-96CB-2731C68A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2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B67BA0B-9AEC-465C-BBB7-94BC84D1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CB1B14-23CA-4BF8-8003-26E47186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E2796-6A42-4050-BEF8-C487AB2F1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B9BE-F224-40CF-84EB-9354B6E04D53}" type="datetime1">
              <a:rPr lang="pt-BR" smtClean="0"/>
              <a:t>21/09/2021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FA8372-8885-4A52-9C84-DA22C26BD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96E2EC-774E-4B82-A071-657A87957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.png"/><Relationship Id="rId9" Type="http://schemas.openxmlformats.org/officeDocument/2006/relationships/image" Target="../media/image3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png"/><Relationship Id="rId5" Type="http://schemas.openxmlformats.org/officeDocument/2006/relationships/image" Target="../media/image15.png"/><Relationship Id="rId1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shpoints.net/maps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4" Type="http://schemas.openxmlformats.org/officeDocument/2006/relationships/image" Target="../media/image3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.png"/><Relationship Id="rId9" Type="http://schemas.openxmlformats.org/officeDocument/2006/relationships/image" Target="../media/image3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.png"/><Relationship Id="rId9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695" y="2055474"/>
            <a:ext cx="11595652" cy="1952875"/>
          </a:xfrm>
        </p:spPr>
        <p:txBody>
          <a:bodyPr>
            <a:noAutofit/>
          </a:bodyPr>
          <a:lstStyle/>
          <a:p>
            <a:r>
              <a:rPr lang="pt-BR" sz="5400" dirty="0"/>
              <a:t>Campo Geomagnético e Anomalia de campo total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1" y="4233550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4"/>
            <a:ext cx="1260229" cy="138775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3261360" y="1004934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B7C4EC-617C-4C8B-86C0-5579B2CD36D1}"/>
              </a:ext>
            </a:extLst>
          </p:cNvPr>
          <p:cNvSpPr txBox="1"/>
          <p:nvPr/>
        </p:nvSpPr>
        <p:spPr>
          <a:xfrm>
            <a:off x="7842077" y="2577513"/>
            <a:ext cx="428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Este fluxo de vento solar gera uma variação no campo da Terra, e assim faz com que correntes sejam induzidas nessa região.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7CE70F6-6A65-441F-A6DD-C736B8962A4E}"/>
              </a:ext>
            </a:extLst>
          </p:cNvPr>
          <p:cNvSpPr txBox="1"/>
          <p:nvPr/>
        </p:nvSpPr>
        <p:spPr>
          <a:xfrm>
            <a:off x="5701954" y="5106362"/>
            <a:ext cx="4280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Ocasionando uma variação do campo em torno de 5nT!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361420" y="4664866"/>
            <a:ext cx="4244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de aproximadamente 500 km! </a:t>
            </a:r>
          </a:p>
        </p:txBody>
      </p:sp>
    </p:spTree>
    <p:extLst>
      <p:ext uri="{BB962C8B-B14F-4D97-AF65-F5344CB8AC3E}">
        <p14:creationId xmlns:p14="http://schemas.microsoft.com/office/powerpoint/2010/main" val="4712030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5772154" y="3626450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C5AD174-8DF4-43B4-BAE7-99F3CD038220}"/>
              </a:ext>
            </a:extLst>
          </p:cNvPr>
          <p:cNvSpPr txBox="1"/>
          <p:nvPr/>
        </p:nvSpPr>
        <p:spPr>
          <a:xfrm>
            <a:off x="5389710" y="434539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Projeção do campo gerado pela fonte na direção do campo geomagnético.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100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7185FE4-D5C1-42C2-9747-59FF5352AE0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ABA55D2-C470-4D5C-AEC7-CB4392632419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676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9308811-3A0D-4F2E-B4E7-75292B5F973C}"/>
              </a:ext>
            </a:extLst>
          </p:cNvPr>
          <p:cNvCxnSpPr>
            <a:cxnSpLocks/>
          </p:cNvCxnSpPr>
          <p:nvPr/>
        </p:nvCxnSpPr>
        <p:spPr>
          <a:xfrm>
            <a:off x="5458265" y="2953397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75351B-6AF9-48B0-88A8-A01CD15F6F2B}"/>
              </a:ext>
            </a:extLst>
          </p:cNvPr>
          <p:cNvSpPr txBox="1"/>
          <p:nvPr/>
        </p:nvSpPr>
        <p:spPr>
          <a:xfrm>
            <a:off x="6751320" y="375272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Campo externo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F46B196-931D-4BD4-A31F-813E31787E88}"/>
              </a:ext>
            </a:extLst>
          </p:cNvPr>
          <p:cNvCxnSpPr>
            <a:cxnSpLocks/>
          </p:cNvCxnSpPr>
          <p:nvPr/>
        </p:nvCxnSpPr>
        <p:spPr>
          <a:xfrm>
            <a:off x="5691995" y="4814549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6B56C8-30A6-41D7-9D0B-6070E89518E3}"/>
              </a:ext>
            </a:extLst>
          </p:cNvPr>
          <p:cNvSpPr txBox="1"/>
          <p:nvPr/>
        </p:nvSpPr>
        <p:spPr>
          <a:xfrm>
            <a:off x="6987916" y="5613872"/>
            <a:ext cx="21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Campo interno </a:t>
            </a: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6DECCA62-7E51-43E1-988D-DF9E21A972D5}"/>
              </a:ext>
            </a:extLst>
          </p:cNvPr>
          <p:cNvSpPr/>
          <p:nvPr/>
        </p:nvSpPr>
        <p:spPr>
          <a:xfrm>
            <a:off x="8934262" y="3477477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A972B-5E42-4E6D-A9A1-E98A324F049E}"/>
              </a:ext>
            </a:extLst>
          </p:cNvPr>
          <p:cNvSpPr txBox="1"/>
          <p:nvPr/>
        </p:nvSpPr>
        <p:spPr>
          <a:xfrm>
            <a:off x="9281160" y="323421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Magnetosfera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8459A3-0858-443F-BBAA-0F1CEB5A8300}"/>
              </a:ext>
            </a:extLst>
          </p:cNvPr>
          <p:cNvSpPr txBox="1"/>
          <p:nvPr/>
        </p:nvSpPr>
        <p:spPr>
          <a:xfrm>
            <a:off x="9281160" y="4333615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Ionosfera</a:t>
            </a:r>
          </a:p>
        </p:txBody>
      </p:sp>
      <p:sp>
        <p:nvSpPr>
          <p:cNvPr id="24" name="Chave Esquerda 23">
            <a:extLst>
              <a:ext uri="{FF2B5EF4-FFF2-40B4-BE49-F238E27FC236}">
                <a16:creationId xmlns:a16="http://schemas.microsoft.com/office/drawing/2014/main" id="{3DD470BB-7CAB-4D56-BC68-9065FD8FA1E9}"/>
              </a:ext>
            </a:extLst>
          </p:cNvPr>
          <p:cNvSpPr/>
          <p:nvPr/>
        </p:nvSpPr>
        <p:spPr>
          <a:xfrm>
            <a:off x="9032032" y="5349725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B29B4-9124-451C-90F7-F10D9C988FF2}"/>
              </a:ext>
            </a:extLst>
          </p:cNvPr>
          <p:cNvSpPr txBox="1"/>
          <p:nvPr/>
        </p:nvSpPr>
        <p:spPr>
          <a:xfrm>
            <a:off x="9378930" y="510645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</a:rPr>
              <a:t>Crustal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0030C8-9E67-44DF-8849-206AEA7D28FE}"/>
              </a:ext>
            </a:extLst>
          </p:cNvPr>
          <p:cNvSpPr txBox="1"/>
          <p:nvPr/>
        </p:nvSpPr>
        <p:spPr>
          <a:xfrm>
            <a:off x="9378930" y="6205863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Principal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A2E5C65-3C2D-48F1-BC11-13B4687AA24D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416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03740"/>
            <a:ext cx="11811000" cy="8505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Alguns exemplos</a:t>
            </a:r>
          </a:p>
        </p:txBody>
      </p:sp>
    </p:spTree>
    <p:extLst>
      <p:ext uri="{BB962C8B-B14F-4D97-AF65-F5344CB8AC3E}">
        <p14:creationId xmlns:p14="http://schemas.microsoft.com/office/powerpoint/2010/main" val="13465394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03740"/>
            <a:ext cx="11811000" cy="8505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1. Montes Claros de Goiás</a:t>
            </a:r>
          </a:p>
        </p:txBody>
      </p:sp>
    </p:spTree>
    <p:extLst>
      <p:ext uri="{BB962C8B-B14F-4D97-AF65-F5344CB8AC3E}">
        <p14:creationId xmlns:p14="http://schemas.microsoft.com/office/powerpoint/2010/main" val="39553420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435062" y="1244404"/>
            <a:ext cx="463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Localizada na parte central do Brasil, onde existem ocorrências de magmatismos </a:t>
            </a:r>
            <a:r>
              <a:rPr lang="pt-BR" sz="2400" dirty="0" err="1"/>
              <a:t>máficos-ultramáficos</a:t>
            </a:r>
            <a:r>
              <a:rPr lang="pt-BR" sz="2400" dirty="0"/>
              <a:t> alcalinos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BC1276-4FCC-4CB8-857C-19290729DAC0}"/>
              </a:ext>
            </a:extLst>
          </p:cNvPr>
          <p:cNvSpPr txBox="1"/>
          <p:nvPr/>
        </p:nvSpPr>
        <p:spPr>
          <a:xfrm>
            <a:off x="7435062" y="3044429"/>
            <a:ext cx="4514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Alguns dos principais complexos são: Montes Claros de Goiás, Diorama, Córrego dos Bois, Morro do Macaco e Fazenda Buriti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88CD7F-BA6D-4026-B721-DCB06D89E325}"/>
              </a:ext>
            </a:extLst>
          </p:cNvPr>
          <p:cNvSpPr txBox="1"/>
          <p:nvPr/>
        </p:nvSpPr>
        <p:spPr>
          <a:xfrm>
            <a:off x="7435062" y="4844454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Estudos recentes mostram que estas intrusões possuem marcantes componentes remanentes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104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020733" y="108488"/>
            <a:ext cx="5171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Alcalina de Goiás (PAGO):</a:t>
            </a:r>
          </a:p>
          <a:p>
            <a:pPr algn="ctr"/>
            <a:r>
              <a:rPr lang="pt-BR" sz="2400" dirty="0"/>
              <a:t>Complexo de Montes Claros</a:t>
            </a:r>
          </a:p>
        </p:txBody>
      </p:sp>
      <p:pic>
        <p:nvPicPr>
          <p:cNvPr id="4" name="Imagem 3" descr="Tela de computador com jogo&#10;&#10;Descrição gerada automaticamente">
            <a:extLst>
              <a:ext uri="{FF2B5EF4-FFF2-40B4-BE49-F238E27FC236}">
                <a16:creationId xmlns:a16="http://schemas.microsoft.com/office/drawing/2014/main" id="{82D6BEF1-099A-469F-B789-AFE5CF0144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t="18130" r="57125" b="20875"/>
          <a:stretch/>
        </p:blipFill>
        <p:spPr>
          <a:xfrm>
            <a:off x="549813" y="108488"/>
            <a:ext cx="5713058" cy="57202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C4F5301-F681-4E73-B327-38BFB31D4003}"/>
              </a:ext>
            </a:extLst>
          </p:cNvPr>
          <p:cNvSpPr txBox="1"/>
          <p:nvPr/>
        </p:nvSpPr>
        <p:spPr>
          <a:xfrm>
            <a:off x="720859" y="5890894"/>
            <a:ext cx="51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Modificado de Zhang et al. (2018)</a:t>
            </a:r>
          </a:p>
        </p:txBody>
      </p:sp>
    </p:spTree>
    <p:extLst>
      <p:ext uri="{BB962C8B-B14F-4D97-AF65-F5344CB8AC3E}">
        <p14:creationId xmlns:p14="http://schemas.microsoft.com/office/powerpoint/2010/main" val="3727596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435062" y="1244404"/>
            <a:ext cx="463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Localizada na parte central do Brasil, onde existem ocorrências de magmatismos </a:t>
            </a:r>
            <a:r>
              <a:rPr lang="pt-BR" sz="2400" dirty="0" err="1"/>
              <a:t>máficos-ultramáficos</a:t>
            </a:r>
            <a:r>
              <a:rPr lang="pt-BR" sz="2400" dirty="0"/>
              <a:t> alcalinos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BC1276-4FCC-4CB8-857C-19290729DAC0}"/>
              </a:ext>
            </a:extLst>
          </p:cNvPr>
          <p:cNvSpPr txBox="1"/>
          <p:nvPr/>
        </p:nvSpPr>
        <p:spPr>
          <a:xfrm>
            <a:off x="7435062" y="3044429"/>
            <a:ext cx="4514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Alguns dos principais complexos são: Montes Claros de Goiás, Diorama, Córrego dos Bois, Morro do Macaco e Fazenda Buriti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88CD7F-BA6D-4026-B721-DCB06D89E325}"/>
              </a:ext>
            </a:extLst>
          </p:cNvPr>
          <p:cNvSpPr txBox="1"/>
          <p:nvPr/>
        </p:nvSpPr>
        <p:spPr>
          <a:xfrm>
            <a:off x="7435062" y="4844454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Estudos recentes mostram que estas intrusões possuem marcantes componentes remanentes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105</a:t>
            </a:fld>
            <a:endParaRPr lang="pt-BR"/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E40F6B-D3E5-461F-B834-B7A10A34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020733" y="108488"/>
            <a:ext cx="5171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Alcalina de Goiás (PAGO):</a:t>
            </a:r>
          </a:p>
          <a:p>
            <a:pPr algn="ctr"/>
            <a:r>
              <a:rPr lang="pt-BR" sz="2400" dirty="0"/>
              <a:t>Complexo de Montes Claros</a:t>
            </a:r>
          </a:p>
        </p:txBody>
      </p:sp>
    </p:spTree>
    <p:extLst>
      <p:ext uri="{BB962C8B-B14F-4D97-AF65-F5344CB8AC3E}">
        <p14:creationId xmlns:p14="http://schemas.microsoft.com/office/powerpoint/2010/main" val="32006625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6F3B5C3F-9C83-4BCF-AD20-573E9120ABC7}"/>
              </a:ext>
            </a:extLst>
          </p:cNvPr>
          <p:cNvSpPr txBox="1"/>
          <p:nvPr/>
        </p:nvSpPr>
        <p:spPr>
          <a:xfrm>
            <a:off x="7020733" y="108488"/>
            <a:ext cx="5171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Alcalina de Goiás (PAGO):</a:t>
            </a:r>
          </a:p>
          <a:p>
            <a:pPr algn="ctr"/>
            <a:r>
              <a:rPr lang="pt-BR" sz="2400" dirty="0"/>
              <a:t>Complexo de Montes Claros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435062" y="1244404"/>
            <a:ext cx="463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área foi alvo de um levantamento magnético em 2004 pela CPRM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8BC1276-4FCC-4CB8-857C-19290729DAC0}"/>
              </a:ext>
            </a:extLst>
          </p:cNvPr>
          <p:cNvSpPr txBox="1"/>
          <p:nvPr/>
        </p:nvSpPr>
        <p:spPr>
          <a:xfrm>
            <a:off x="7435062" y="2518476"/>
            <a:ext cx="451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Foi realizado a uma distância média de 100 m acima da superfície terrestre.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3EFD435-BDC2-4FCB-B76F-57751D186378}"/>
                  </a:ext>
                </a:extLst>
              </p:cNvPr>
              <p:cNvSpPr txBox="1"/>
              <p:nvPr/>
            </p:nvSpPr>
            <p:spPr>
              <a:xfrm>
                <a:off x="7435062" y="40507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−19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,−18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3EFD435-BDC2-4FCB-B76F-57751D186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062" y="4050797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667" b="-29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8E1731F-DC54-40F4-B29E-5F736056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106</a:t>
            </a:fld>
            <a:endParaRPr lang="pt-BR"/>
          </a:p>
        </p:txBody>
      </p:sp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2BC4597-09E2-47D1-A13B-398F47FE8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053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03740"/>
            <a:ext cx="11811000" cy="8505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2. Província Mineral de Carajás</a:t>
            </a:r>
          </a:p>
        </p:txBody>
      </p:sp>
    </p:spTree>
    <p:extLst>
      <p:ext uri="{BB962C8B-B14F-4D97-AF65-F5344CB8AC3E}">
        <p14:creationId xmlns:p14="http://schemas.microsoft.com/office/powerpoint/2010/main" val="28572791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435062" y="1244404"/>
            <a:ext cx="463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Localizada no norte do Brasil, próximo a linha do Equador, e margeia a parte mais antiga do </a:t>
            </a:r>
            <a:r>
              <a:rPr lang="pt-BR" sz="2400" dirty="0" err="1"/>
              <a:t>craton</a:t>
            </a:r>
            <a:r>
              <a:rPr lang="pt-BR" sz="2400" dirty="0"/>
              <a:t> Amazônico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88CD7F-BA6D-4026-B721-DCB06D89E325}"/>
              </a:ext>
            </a:extLst>
          </p:cNvPr>
          <p:cNvSpPr txBox="1"/>
          <p:nvPr/>
        </p:nvSpPr>
        <p:spPr>
          <a:xfrm>
            <a:off x="7435062" y="4800800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Estudos recentes mostram que estas intrusões possuem marcantes componentes remanentes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108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106493" y="351552"/>
            <a:ext cx="51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Mineral de Carajás (PMC):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A63EBD-1AF6-479C-A952-554318DEA5D6}"/>
              </a:ext>
            </a:extLst>
          </p:cNvPr>
          <p:cNvSpPr txBox="1"/>
          <p:nvPr/>
        </p:nvSpPr>
        <p:spPr>
          <a:xfrm>
            <a:off x="7375651" y="3245251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Existindo depósitos minerais, tais como ouro, ferro, </a:t>
            </a:r>
            <a:r>
              <a:rPr lang="pt-BR" sz="2400" dirty="0" err="1"/>
              <a:t>balxita</a:t>
            </a:r>
            <a:r>
              <a:rPr lang="pt-BR" sz="2400" dirty="0"/>
              <a:t>, manganês e cobre.</a:t>
            </a:r>
          </a:p>
        </p:txBody>
      </p:sp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3FACDB7D-BD2A-475B-A3F3-88A598526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t="21097" r="37874" b="14872"/>
          <a:stretch/>
        </p:blipFill>
        <p:spPr>
          <a:xfrm>
            <a:off x="457200" y="1050691"/>
            <a:ext cx="5867400" cy="438912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04A9AE-2319-4B43-933D-4A725851181E}"/>
              </a:ext>
            </a:extLst>
          </p:cNvPr>
          <p:cNvSpPr txBox="1"/>
          <p:nvPr/>
        </p:nvSpPr>
        <p:spPr>
          <a:xfrm>
            <a:off x="805266" y="5576476"/>
            <a:ext cx="5171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Retirado de Ribeiro-Filho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9258588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435062" y="1244404"/>
            <a:ext cx="4638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Localizada no norte do Brasil, próximo a linha do Equador, e margeia a parte mais antiga do </a:t>
            </a:r>
            <a:r>
              <a:rPr lang="pt-BR" sz="2400" dirty="0" err="1"/>
              <a:t>craton</a:t>
            </a:r>
            <a:r>
              <a:rPr lang="pt-BR" sz="2400" dirty="0"/>
              <a:t> Amazônico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88CD7F-BA6D-4026-B721-DCB06D89E325}"/>
              </a:ext>
            </a:extLst>
          </p:cNvPr>
          <p:cNvSpPr txBox="1"/>
          <p:nvPr/>
        </p:nvSpPr>
        <p:spPr>
          <a:xfrm>
            <a:off x="7435062" y="4800800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Estudos recentes mostram que estas intrusões possuem marcantes componentes remanentes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109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106493" y="351552"/>
            <a:ext cx="51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Mineral de Carajás (PMC):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A63EBD-1AF6-479C-A952-554318DEA5D6}"/>
              </a:ext>
            </a:extLst>
          </p:cNvPr>
          <p:cNvSpPr txBox="1"/>
          <p:nvPr/>
        </p:nvSpPr>
        <p:spPr>
          <a:xfrm>
            <a:off x="7375651" y="3245251"/>
            <a:ext cx="4756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Existindo depósitos minerais, tais como ouro, ferro, </a:t>
            </a:r>
            <a:r>
              <a:rPr lang="pt-BR" sz="2400" dirty="0" err="1"/>
              <a:t>balxita</a:t>
            </a:r>
            <a:r>
              <a:rPr lang="pt-BR" sz="2400" dirty="0"/>
              <a:t>, manganês e cobre.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AEE3B2BE-D71D-4BAB-8F3F-761D08DD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0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</a:t>
            </a:fld>
            <a:endParaRPr lang="pt-BR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2335535" y="105846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152593" y="4682408"/>
            <a:ext cx="4799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entre, aproximadamente, 50km e 600 km da superfície! 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764F8C7-F9CB-4B20-80F8-A5C21C3255A5}"/>
              </a:ext>
            </a:extLst>
          </p:cNvPr>
          <p:cNvSpPr/>
          <p:nvPr/>
        </p:nvSpPr>
        <p:spPr>
          <a:xfrm rot="19606326">
            <a:off x="782689" y="1298936"/>
            <a:ext cx="1199198" cy="40431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9A7448DE-CF1A-4F56-BD68-8F1C1EA43386}"/>
              </a:ext>
            </a:extLst>
          </p:cNvPr>
          <p:cNvSpPr/>
          <p:nvPr/>
        </p:nvSpPr>
        <p:spPr>
          <a:xfrm>
            <a:off x="1342683" y="1596893"/>
            <a:ext cx="334568" cy="305427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6802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110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106493" y="351552"/>
            <a:ext cx="51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Província Mineral de Carajás (PMC):</a:t>
            </a:r>
          </a:p>
        </p:txBody>
      </p:sp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826CF2FE-0F6E-46E6-9014-AE3744367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" y="0"/>
            <a:ext cx="6858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4EB246-DBFD-4C39-A8C1-96CA5292D6A9}"/>
              </a:ext>
            </a:extLst>
          </p:cNvPr>
          <p:cNvSpPr txBox="1"/>
          <p:nvPr/>
        </p:nvSpPr>
        <p:spPr>
          <a:xfrm>
            <a:off x="7435062" y="1244404"/>
            <a:ext cx="463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área foi alvo de um levantamento magnético em 1992 pela CPRM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FD9B41-1B9A-413B-83B2-B54623197F5A}"/>
              </a:ext>
            </a:extLst>
          </p:cNvPr>
          <p:cNvSpPr txBox="1"/>
          <p:nvPr/>
        </p:nvSpPr>
        <p:spPr>
          <a:xfrm>
            <a:off x="7435062" y="2518476"/>
            <a:ext cx="451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Foi realizado a uma distância média de 100 m acima da superfície terrestre.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6AB1D19-4E1B-4E5B-A992-1B010D190E8E}"/>
                  </a:ext>
                </a:extLst>
              </p:cNvPr>
              <p:cNvSpPr txBox="1"/>
              <p:nvPr/>
            </p:nvSpPr>
            <p:spPr>
              <a:xfrm>
                <a:off x="7435062" y="4050797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7°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6AB1D19-4E1B-4E5B-A992-1B010D1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062" y="4050797"/>
                <a:ext cx="3459125" cy="461665"/>
              </a:xfrm>
              <a:prstGeom prst="rect">
                <a:avLst/>
              </a:prstGeom>
              <a:blipFill>
                <a:blip r:embed="rId3"/>
                <a:stretch>
                  <a:fillRect l="-1587" t="-10667" b="-29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374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03740"/>
            <a:ext cx="11811000" cy="85051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3. Complexo de Anitápolis</a:t>
            </a:r>
          </a:p>
        </p:txBody>
      </p:sp>
    </p:spTree>
    <p:extLst>
      <p:ext uri="{BB962C8B-B14F-4D97-AF65-F5344CB8AC3E}">
        <p14:creationId xmlns:p14="http://schemas.microsoft.com/office/powerpoint/2010/main" val="12077818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C772-150D-4931-93CE-569B0110C953}"/>
              </a:ext>
            </a:extLst>
          </p:cNvPr>
          <p:cNvSpPr txBox="1"/>
          <p:nvPr/>
        </p:nvSpPr>
        <p:spPr>
          <a:xfrm>
            <a:off x="7771005" y="1053479"/>
            <a:ext cx="422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Localizada no Sul do Brasil no Estado de Santa Catarina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88CD7F-BA6D-4026-B721-DCB06D89E325}"/>
              </a:ext>
            </a:extLst>
          </p:cNvPr>
          <p:cNvSpPr txBox="1"/>
          <p:nvPr/>
        </p:nvSpPr>
        <p:spPr>
          <a:xfrm>
            <a:off x="7849772" y="2124738"/>
            <a:ext cx="4342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Estudos recentes mostram que estas intrusões possuem marcantes componentes remanentes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112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713784" y="351552"/>
            <a:ext cx="43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Complexo de Anitápolis: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21875F-D9F0-4CD7-B06E-355D6DB7F6A5}"/>
              </a:ext>
            </a:extLst>
          </p:cNvPr>
          <p:cNvSpPr txBox="1"/>
          <p:nvPr/>
        </p:nvSpPr>
        <p:spPr>
          <a:xfrm>
            <a:off x="7701827" y="4041655"/>
            <a:ext cx="463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área foi alvo de um levantamento magnético em 2011 pela CPRM</a:t>
            </a:r>
          </a:p>
        </p:txBody>
      </p:sp>
      <p:pic>
        <p:nvPicPr>
          <p:cNvPr id="17" name="Imagem 16" descr="Gráfico&#10;&#10;Descrição gerada automaticamente com confiança média">
            <a:extLst>
              <a:ext uri="{FF2B5EF4-FFF2-40B4-BE49-F238E27FC236}">
                <a16:creationId xmlns:a16="http://schemas.microsoft.com/office/drawing/2014/main" id="{B8FFCC56-AEA5-4598-B158-06528444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98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357BD-B7ED-4939-A59E-BC13BC6FE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113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F55D53-2C82-4422-82BA-E128E649CE3B}"/>
              </a:ext>
            </a:extLst>
          </p:cNvPr>
          <p:cNvSpPr txBox="1"/>
          <p:nvPr/>
        </p:nvSpPr>
        <p:spPr>
          <a:xfrm>
            <a:off x="7713784" y="351552"/>
            <a:ext cx="43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Complexo de Anitápolis: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21875F-D9F0-4CD7-B06E-355D6DB7F6A5}"/>
              </a:ext>
            </a:extLst>
          </p:cNvPr>
          <p:cNvSpPr txBox="1"/>
          <p:nvPr/>
        </p:nvSpPr>
        <p:spPr>
          <a:xfrm>
            <a:off x="7565839" y="1211555"/>
            <a:ext cx="463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área foi alvo de um levantamento magnético em 2011 pela CPRM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B59FD9-1E5C-436C-B157-2D3BD525CC31}"/>
              </a:ext>
            </a:extLst>
          </p:cNvPr>
          <p:cNvSpPr txBox="1"/>
          <p:nvPr/>
        </p:nvSpPr>
        <p:spPr>
          <a:xfrm>
            <a:off x="7627832" y="2619417"/>
            <a:ext cx="451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Foi realizado a uma distância média de 100 m acima da superfície terrestre.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04118C4-B631-41E5-9229-C48F33A4D0C9}"/>
                  </a:ext>
                </a:extLst>
              </p:cNvPr>
              <p:cNvSpPr txBox="1"/>
              <p:nvPr/>
            </p:nvSpPr>
            <p:spPr>
              <a:xfrm>
                <a:off x="7713784" y="4395550"/>
                <a:ext cx="3459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B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−37°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,−18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pt-BR" sz="2400" dirty="0"/>
                  <a:t>)</a:t>
                </a:r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04118C4-B631-41E5-9229-C48F33A4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784" y="4395550"/>
                <a:ext cx="3459125" cy="461665"/>
              </a:xfrm>
              <a:prstGeom prst="rect">
                <a:avLst/>
              </a:prstGeom>
              <a:blipFill>
                <a:blip r:embed="rId2"/>
                <a:stretch>
                  <a:fillRect l="-140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BECDA66E-C049-4374-AA70-515F7A258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412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7966"/>
            <a:ext cx="9144000" cy="591034"/>
          </a:xfrm>
        </p:spPr>
        <p:txBody>
          <a:bodyPr>
            <a:normAutofit/>
          </a:bodyPr>
          <a:lstStyle/>
          <a:p>
            <a:r>
              <a:rPr lang="pt-BR" sz="3600" dirty="0"/>
              <a:t>Até a próxima aula!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013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</a:t>
            </a:fld>
            <a:endParaRPr lang="pt-BR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2335535" y="105846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4518477" y="219654"/>
            <a:ext cx="7185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 correntes geradas nessa região podem também alterar o campo magnético terrestre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152593" y="4682408"/>
            <a:ext cx="4799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entre, aproximadamente, 50km e 600 km da superfície! 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764F8C7-F9CB-4B20-80F8-A5C21C3255A5}"/>
              </a:ext>
            </a:extLst>
          </p:cNvPr>
          <p:cNvSpPr/>
          <p:nvPr/>
        </p:nvSpPr>
        <p:spPr>
          <a:xfrm rot="19606326">
            <a:off x="782689" y="1298936"/>
            <a:ext cx="1199198" cy="40431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9A7448DE-CF1A-4F56-BD68-8F1C1EA43386}"/>
              </a:ext>
            </a:extLst>
          </p:cNvPr>
          <p:cNvSpPr/>
          <p:nvPr/>
        </p:nvSpPr>
        <p:spPr>
          <a:xfrm>
            <a:off x="1342683" y="1596893"/>
            <a:ext cx="334568" cy="305427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398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</a:t>
            </a:fld>
            <a:endParaRPr lang="pt-BR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2335535" y="105846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4518477" y="219654"/>
            <a:ext cx="7185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 correntes geradas nessa região podem também alterar o campo magnético terrestre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152593" y="4682408"/>
            <a:ext cx="4799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entre, aproximadamente, 50km e 600 km da superfície! 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764F8C7-F9CB-4B20-80F8-A5C21C3255A5}"/>
              </a:ext>
            </a:extLst>
          </p:cNvPr>
          <p:cNvSpPr/>
          <p:nvPr/>
        </p:nvSpPr>
        <p:spPr>
          <a:xfrm rot="19606326">
            <a:off x="782689" y="1298936"/>
            <a:ext cx="1199198" cy="40431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9A7448DE-CF1A-4F56-BD68-8F1C1EA43386}"/>
              </a:ext>
            </a:extLst>
          </p:cNvPr>
          <p:cNvSpPr/>
          <p:nvPr/>
        </p:nvSpPr>
        <p:spPr>
          <a:xfrm>
            <a:off x="1342683" y="1596893"/>
            <a:ext cx="334568" cy="305427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C8B68F2-EAC6-4057-A5EA-08E785DCDA28}"/>
              </a:ext>
            </a:extLst>
          </p:cNvPr>
          <p:cNvSpPr txBox="1"/>
          <p:nvPr/>
        </p:nvSpPr>
        <p:spPr>
          <a:xfrm>
            <a:off x="4332850" y="1593376"/>
            <a:ext cx="7371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Ocasionando uma variação do campo com forte dependência temporal, que podem durar de alguns segundos ou até mesmo dias!</a:t>
            </a:r>
          </a:p>
        </p:txBody>
      </p:sp>
    </p:spTree>
    <p:extLst>
      <p:ext uri="{BB962C8B-B14F-4D97-AF65-F5344CB8AC3E}">
        <p14:creationId xmlns:p14="http://schemas.microsoft.com/office/powerpoint/2010/main" val="2962967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</a:t>
            </a:fld>
            <a:endParaRPr lang="pt-BR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2335535" y="105846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4518477" y="219654"/>
            <a:ext cx="7185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 correntes geradas nessa região podem também alterar o campo magnético terrestre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152593" y="4682408"/>
            <a:ext cx="4799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entre, aproximadamente, 50km e 600 km da superfície! 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764F8C7-F9CB-4B20-80F8-A5C21C3255A5}"/>
              </a:ext>
            </a:extLst>
          </p:cNvPr>
          <p:cNvSpPr/>
          <p:nvPr/>
        </p:nvSpPr>
        <p:spPr>
          <a:xfrm rot="19606326">
            <a:off x="782689" y="1298936"/>
            <a:ext cx="1199198" cy="40431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9A7448DE-CF1A-4F56-BD68-8F1C1EA43386}"/>
              </a:ext>
            </a:extLst>
          </p:cNvPr>
          <p:cNvSpPr/>
          <p:nvPr/>
        </p:nvSpPr>
        <p:spPr>
          <a:xfrm>
            <a:off x="1342683" y="1596893"/>
            <a:ext cx="334568" cy="305427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C8B68F2-EAC6-4057-A5EA-08E785DCDA28}"/>
              </a:ext>
            </a:extLst>
          </p:cNvPr>
          <p:cNvSpPr txBox="1"/>
          <p:nvPr/>
        </p:nvSpPr>
        <p:spPr>
          <a:xfrm>
            <a:off x="4332850" y="1593376"/>
            <a:ext cx="7371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Ocasionando uma variação do campo com forte dependência temporal, que podem durar de alguns segundos ou até mesmo dias!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4DCF7EC-DEFD-4031-9DEF-16171CE66257}"/>
              </a:ext>
            </a:extLst>
          </p:cNvPr>
          <p:cNvSpPr txBox="1"/>
          <p:nvPr/>
        </p:nvSpPr>
        <p:spPr>
          <a:xfrm>
            <a:off x="4951828" y="3151298"/>
            <a:ext cx="65958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Podendo alterar de forma significativa a amplitude do campo medido na superfície terrestre em até algumas centenas de milhares de </a:t>
            </a:r>
            <a:r>
              <a:rPr lang="pt-BR" sz="2800" dirty="0" err="1"/>
              <a:t>nT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2381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15</a:t>
            </a:fld>
            <a:endParaRPr lang="pt-BR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2335535" y="105846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4518477" y="219654"/>
            <a:ext cx="7185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As correntes geradas nessa região podem também alterar o campo magnético terrestre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152593" y="4682408"/>
            <a:ext cx="4799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entre, aproximadamente, 50km e 600 km da superfície! </a:t>
            </a:r>
          </a:p>
        </p:txBody>
      </p:sp>
      <p:sp>
        <p:nvSpPr>
          <p:cNvPr id="4" name="Nuvem 3">
            <a:extLst>
              <a:ext uri="{FF2B5EF4-FFF2-40B4-BE49-F238E27FC236}">
                <a16:creationId xmlns:a16="http://schemas.microsoft.com/office/drawing/2014/main" id="{3764F8C7-F9CB-4B20-80F8-A5C21C3255A5}"/>
              </a:ext>
            </a:extLst>
          </p:cNvPr>
          <p:cNvSpPr/>
          <p:nvPr/>
        </p:nvSpPr>
        <p:spPr>
          <a:xfrm rot="19606326">
            <a:off x="782689" y="1298936"/>
            <a:ext cx="1199198" cy="40431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>
            <a:extLst>
              <a:ext uri="{FF2B5EF4-FFF2-40B4-BE49-F238E27FC236}">
                <a16:creationId xmlns:a16="http://schemas.microsoft.com/office/drawing/2014/main" id="{9A7448DE-CF1A-4F56-BD68-8F1C1EA43386}"/>
              </a:ext>
            </a:extLst>
          </p:cNvPr>
          <p:cNvSpPr/>
          <p:nvPr/>
        </p:nvSpPr>
        <p:spPr>
          <a:xfrm>
            <a:off x="1342683" y="1596893"/>
            <a:ext cx="334568" cy="305427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C8B68F2-EAC6-4057-A5EA-08E785DCDA28}"/>
              </a:ext>
            </a:extLst>
          </p:cNvPr>
          <p:cNvSpPr txBox="1"/>
          <p:nvPr/>
        </p:nvSpPr>
        <p:spPr>
          <a:xfrm>
            <a:off x="4332850" y="1593376"/>
            <a:ext cx="7371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Ocasionando uma variação do campo com forte dependência temporal, que podem durar de alguns segundos ou até mesmo dias!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4DCF7EC-DEFD-4031-9DEF-16171CE66257}"/>
              </a:ext>
            </a:extLst>
          </p:cNvPr>
          <p:cNvSpPr txBox="1"/>
          <p:nvPr/>
        </p:nvSpPr>
        <p:spPr>
          <a:xfrm>
            <a:off x="4951828" y="3151298"/>
            <a:ext cx="65958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Podendo alterar de forma significativa a amplitude do campo medido na superfície terrestre em até algumas centenas de milhares de </a:t>
            </a:r>
            <a:r>
              <a:rPr lang="pt-BR" sz="2800" dirty="0" err="1"/>
              <a:t>nT</a:t>
            </a:r>
            <a:endParaRPr lang="pt-BR" sz="2800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2E486C2-86DC-446D-B964-CBAA9B19DEBC}"/>
              </a:ext>
            </a:extLst>
          </p:cNvPr>
          <p:cNvSpPr txBox="1"/>
          <p:nvPr/>
        </p:nvSpPr>
        <p:spPr>
          <a:xfrm>
            <a:off x="4951828" y="5223376"/>
            <a:ext cx="70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Os processos físicos que controlam os sistemas de correntes nestas duas regiões estão acoplados</a:t>
            </a:r>
          </a:p>
        </p:txBody>
      </p:sp>
    </p:spTree>
    <p:extLst>
      <p:ext uri="{BB962C8B-B14F-4D97-AF65-F5344CB8AC3E}">
        <p14:creationId xmlns:p14="http://schemas.microsoft.com/office/powerpoint/2010/main" val="145709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16</a:t>
            </a:fld>
            <a:endParaRPr lang="pt-BR" dirty="0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207AB7-97F5-4660-BC2A-77B8CC0B4542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Variação diurna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C199DD-EE95-4996-BCC9-45E1045DBB68}"/>
              </a:ext>
            </a:extLst>
          </p:cNvPr>
          <p:cNvSpPr txBox="1"/>
          <p:nvPr/>
        </p:nvSpPr>
        <p:spPr>
          <a:xfrm>
            <a:off x="3446586" y="136525"/>
            <a:ext cx="8438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prática, todos estes fenômenos são considerados em dois tipos: os de </a:t>
            </a:r>
            <a:r>
              <a:rPr lang="pt-BR" sz="2800" b="1" dirty="0">
                <a:solidFill>
                  <a:srgbClr val="0070C0"/>
                </a:solidFill>
              </a:rPr>
              <a:t>dias magneticamente calmos</a:t>
            </a:r>
            <a:r>
              <a:rPr lang="pt-BR" sz="2800" dirty="0"/>
              <a:t> (quando as amplitudes são baixas) e </a:t>
            </a:r>
            <a:r>
              <a:rPr lang="pt-BR" sz="2800" b="1" dirty="0">
                <a:solidFill>
                  <a:srgbClr val="0070C0"/>
                </a:solidFill>
              </a:rPr>
              <a:t>dias magneticamente perturbados</a:t>
            </a:r>
            <a:r>
              <a:rPr lang="pt-BR" sz="2800" dirty="0"/>
              <a:t> (quando as amplitudes são altas)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6649079-B4AE-4489-AC4B-DFF6C0E7A7E2}"/>
              </a:ext>
            </a:extLst>
          </p:cNvPr>
          <p:cNvSpPr txBox="1"/>
          <p:nvPr/>
        </p:nvSpPr>
        <p:spPr>
          <a:xfrm>
            <a:off x="282347" y="5025131"/>
            <a:ext cx="329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Corrige o efeito da variação diurna!</a:t>
            </a:r>
          </a:p>
        </p:txBody>
      </p:sp>
    </p:spTree>
    <p:extLst>
      <p:ext uri="{BB962C8B-B14F-4D97-AF65-F5344CB8AC3E}">
        <p14:creationId xmlns:p14="http://schemas.microsoft.com/office/powerpoint/2010/main" val="649356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17</a:t>
            </a:fld>
            <a:endParaRPr lang="pt-BR" dirty="0"/>
          </a:p>
        </p:txBody>
      </p:sp>
      <p:pic>
        <p:nvPicPr>
          <p:cNvPr id="27" name="Imagem 2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10F4B567-58DD-4E21-A291-01FD56CE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38" y="1787090"/>
            <a:ext cx="2479795" cy="25614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207AB7-97F5-4660-BC2A-77B8CC0B4542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Variação diurna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1C199DD-EE95-4996-BCC9-45E1045DBB68}"/>
              </a:ext>
            </a:extLst>
          </p:cNvPr>
          <p:cNvSpPr txBox="1"/>
          <p:nvPr/>
        </p:nvSpPr>
        <p:spPr>
          <a:xfrm>
            <a:off x="3446586" y="136525"/>
            <a:ext cx="8438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Na prática, todos estes fenômenos são considerados em dois tipos: os de </a:t>
            </a:r>
            <a:r>
              <a:rPr lang="pt-BR" sz="2800" b="1" dirty="0">
                <a:solidFill>
                  <a:srgbClr val="0070C0"/>
                </a:solidFill>
              </a:rPr>
              <a:t>dias magneticamente calmos</a:t>
            </a:r>
            <a:r>
              <a:rPr lang="pt-BR" sz="2800" dirty="0"/>
              <a:t> (quando as amplitudes são baixas) e </a:t>
            </a:r>
            <a:r>
              <a:rPr lang="pt-BR" sz="2800" b="1" dirty="0">
                <a:solidFill>
                  <a:srgbClr val="0070C0"/>
                </a:solidFill>
              </a:rPr>
              <a:t>dias magneticamente perturbados</a:t>
            </a:r>
            <a:r>
              <a:rPr lang="pt-BR" sz="2800" dirty="0"/>
              <a:t> (quando as amplitudes são altas)</a:t>
            </a:r>
          </a:p>
        </p:txBody>
      </p:sp>
      <p:pic>
        <p:nvPicPr>
          <p:cNvPr id="6" name="Imagem 5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F33E8536-7210-4C24-B698-C59E1D8FF9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19883" r="24076" b="9108"/>
          <a:stretch/>
        </p:blipFill>
        <p:spPr>
          <a:xfrm>
            <a:off x="3967283" y="1952407"/>
            <a:ext cx="7942370" cy="4403943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987EF50-034F-4CC3-AE31-B3D3F7C70409}"/>
              </a:ext>
            </a:extLst>
          </p:cNvPr>
          <p:cNvSpPr txBox="1"/>
          <p:nvPr/>
        </p:nvSpPr>
        <p:spPr>
          <a:xfrm>
            <a:off x="3967283" y="6240283"/>
            <a:ext cx="846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Retirado de </a:t>
            </a:r>
            <a:r>
              <a:rPr lang="pt-BR" sz="1100" dirty="0"/>
              <a:t>“</a:t>
            </a:r>
            <a:r>
              <a:rPr lang="pt-BR" sz="1100" i="0" u="none" strike="noStrike" baseline="0" dirty="0">
                <a:solidFill>
                  <a:srgbClr val="000000"/>
                </a:solidFill>
              </a:rPr>
              <a:t>RELATÓRIO FINAL DO LEVANTAMENTO E PROCESSAMENTO DOS DADOS MAGNETOMÉTRICOS E GAMAESPECTROMÉTRICOS. PROJETO AEROGEOFÍSICO RIO DE JANEIRO”. CPRM (2011).</a:t>
            </a:r>
            <a:endParaRPr lang="pt-BR" sz="11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6649079-B4AE-4489-AC4B-DFF6C0E7A7E2}"/>
              </a:ext>
            </a:extLst>
          </p:cNvPr>
          <p:cNvSpPr txBox="1"/>
          <p:nvPr/>
        </p:nvSpPr>
        <p:spPr>
          <a:xfrm>
            <a:off x="282347" y="5025131"/>
            <a:ext cx="3293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Corrige o efeito da variação diurna!</a:t>
            </a:r>
          </a:p>
        </p:txBody>
      </p:sp>
    </p:spTree>
    <p:extLst>
      <p:ext uri="{BB962C8B-B14F-4D97-AF65-F5344CB8AC3E}">
        <p14:creationId xmlns:p14="http://schemas.microsoft.com/office/powerpoint/2010/main" val="423870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9308811-3A0D-4F2E-B4E7-75292B5F973C}"/>
              </a:ext>
            </a:extLst>
          </p:cNvPr>
          <p:cNvCxnSpPr>
            <a:cxnSpLocks/>
          </p:cNvCxnSpPr>
          <p:nvPr/>
        </p:nvCxnSpPr>
        <p:spPr>
          <a:xfrm>
            <a:off x="5458265" y="2953397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75351B-6AF9-48B0-88A8-A01CD15F6F2B}"/>
              </a:ext>
            </a:extLst>
          </p:cNvPr>
          <p:cNvSpPr txBox="1"/>
          <p:nvPr/>
        </p:nvSpPr>
        <p:spPr>
          <a:xfrm>
            <a:off x="6751320" y="375272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Campo externo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F46B196-931D-4BD4-A31F-813E31787E88}"/>
              </a:ext>
            </a:extLst>
          </p:cNvPr>
          <p:cNvCxnSpPr>
            <a:cxnSpLocks/>
          </p:cNvCxnSpPr>
          <p:nvPr/>
        </p:nvCxnSpPr>
        <p:spPr>
          <a:xfrm>
            <a:off x="5691995" y="4814549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6B56C8-30A6-41D7-9D0B-6070E89518E3}"/>
              </a:ext>
            </a:extLst>
          </p:cNvPr>
          <p:cNvSpPr txBox="1"/>
          <p:nvPr/>
        </p:nvSpPr>
        <p:spPr>
          <a:xfrm>
            <a:off x="6987916" y="5613872"/>
            <a:ext cx="21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interno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6DECCA62-7E51-43E1-988D-DF9E21A972D5}"/>
              </a:ext>
            </a:extLst>
          </p:cNvPr>
          <p:cNvSpPr/>
          <p:nvPr/>
        </p:nvSpPr>
        <p:spPr>
          <a:xfrm>
            <a:off x="8934262" y="3477477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A972B-5E42-4E6D-A9A1-E98A324F049E}"/>
              </a:ext>
            </a:extLst>
          </p:cNvPr>
          <p:cNvSpPr txBox="1"/>
          <p:nvPr/>
        </p:nvSpPr>
        <p:spPr>
          <a:xfrm>
            <a:off x="9281160" y="323421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Magnetosfera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8459A3-0858-443F-BBAA-0F1CEB5A8300}"/>
              </a:ext>
            </a:extLst>
          </p:cNvPr>
          <p:cNvSpPr txBox="1"/>
          <p:nvPr/>
        </p:nvSpPr>
        <p:spPr>
          <a:xfrm>
            <a:off x="9281160" y="4333615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Ionosfera</a:t>
            </a:r>
          </a:p>
        </p:txBody>
      </p:sp>
      <p:sp>
        <p:nvSpPr>
          <p:cNvPr id="24" name="Chave Esquerda 23">
            <a:extLst>
              <a:ext uri="{FF2B5EF4-FFF2-40B4-BE49-F238E27FC236}">
                <a16:creationId xmlns:a16="http://schemas.microsoft.com/office/drawing/2014/main" id="{3DD470BB-7CAB-4D56-BC68-9065FD8FA1E9}"/>
              </a:ext>
            </a:extLst>
          </p:cNvPr>
          <p:cNvSpPr/>
          <p:nvPr/>
        </p:nvSpPr>
        <p:spPr>
          <a:xfrm>
            <a:off x="9032032" y="5349725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B29B4-9124-451C-90F7-F10D9C988FF2}"/>
              </a:ext>
            </a:extLst>
          </p:cNvPr>
          <p:cNvSpPr txBox="1"/>
          <p:nvPr/>
        </p:nvSpPr>
        <p:spPr>
          <a:xfrm>
            <a:off x="9378930" y="510645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0030C8-9E67-44DF-8849-206AEA7D28FE}"/>
              </a:ext>
            </a:extLst>
          </p:cNvPr>
          <p:cNvSpPr txBox="1"/>
          <p:nvPr/>
        </p:nvSpPr>
        <p:spPr>
          <a:xfrm>
            <a:off x="9378930" y="6205863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9E1BC04-6414-481C-9114-34DA1E527D15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10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04185"/>
            <a:ext cx="11811000" cy="84963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 campo principal</a:t>
            </a:r>
          </a:p>
        </p:txBody>
      </p:sp>
    </p:spTree>
    <p:extLst>
      <p:ext uri="{BB962C8B-B14F-4D97-AF65-F5344CB8AC3E}">
        <p14:creationId xmlns:p14="http://schemas.microsoft.com/office/powerpoint/2010/main" val="259906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As componentes do Campo Geomagnético</a:t>
            </a:r>
          </a:p>
        </p:txBody>
      </p:sp>
    </p:spTree>
    <p:extLst>
      <p:ext uri="{BB962C8B-B14F-4D97-AF65-F5344CB8AC3E}">
        <p14:creationId xmlns:p14="http://schemas.microsoft.com/office/powerpoint/2010/main" val="2706120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20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91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21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68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22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9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lipse 42">
            <a:extLst>
              <a:ext uri="{FF2B5EF4-FFF2-40B4-BE49-F238E27FC236}">
                <a16:creationId xmlns:a16="http://schemas.microsoft.com/office/drawing/2014/main" id="{0C52E5B2-5E8B-4BB8-9162-4D9B1FA9744A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4F11AA1-C3A7-42B9-A3D2-EB6D3A5E20B5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BD7B6EEA-2100-4BC2-9BA3-5E501E16C5D1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DD715C8-5220-4CF7-B61D-22F0FCC648FE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B6B1ADD8-E6AD-4DA1-BB44-CDD953AF3967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78ED6B4-CC2F-4441-AFAF-D0221B79D681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23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E5BDEB2F-E1AC-44A2-90D5-466383DAB760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1688B2EA-5C9B-485E-B5CE-34138A0A4CBB}"/>
              </a:ext>
            </a:extLst>
          </p:cNvPr>
          <p:cNvCxnSpPr>
            <a:cxnSpLocks/>
          </p:cNvCxnSpPr>
          <p:nvPr/>
        </p:nvCxnSpPr>
        <p:spPr>
          <a:xfrm>
            <a:off x="4075450" y="855088"/>
            <a:ext cx="13489" cy="1509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3FCC048-C4F2-47AF-9163-A6DFAB56FA10}"/>
              </a:ext>
            </a:extLst>
          </p:cNvPr>
          <p:cNvSpPr txBox="1"/>
          <p:nvPr/>
        </p:nvSpPr>
        <p:spPr>
          <a:xfrm>
            <a:off x="3317937" y="384846"/>
            <a:ext cx="1881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campo principal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CF3AE77-8E4C-409E-A39F-9D45D18002D0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54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24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8150AC1-0696-4873-910E-8D61223CB0CB}"/>
              </a:ext>
            </a:extLst>
          </p:cNvPr>
          <p:cNvSpPr txBox="1"/>
          <p:nvPr/>
        </p:nvSpPr>
        <p:spPr>
          <a:xfrm>
            <a:off x="3035088" y="-18268"/>
            <a:ext cx="3952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err="1">
                <a:solidFill>
                  <a:srgbClr val="0070C0"/>
                </a:solidFill>
              </a:rPr>
              <a:t>Geocentric</a:t>
            </a:r>
            <a:r>
              <a:rPr lang="pt-BR" sz="2200" b="1" dirty="0">
                <a:solidFill>
                  <a:srgbClr val="0070C0"/>
                </a:solidFill>
              </a:rPr>
              <a:t> Axial </a:t>
            </a:r>
            <a:r>
              <a:rPr lang="pt-BR" sz="2200" b="1" dirty="0" err="1">
                <a:solidFill>
                  <a:srgbClr val="0070C0"/>
                </a:solidFill>
              </a:rPr>
              <a:t>Dipole</a:t>
            </a:r>
            <a:r>
              <a:rPr lang="pt-BR" sz="2200" b="1" dirty="0">
                <a:solidFill>
                  <a:srgbClr val="0070C0"/>
                </a:solidFill>
              </a:rPr>
              <a:t> (GAD)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70217D-D889-468B-9E9C-43909D1C398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1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25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59A8F12-312A-4FAC-A84A-9AA72F4F04A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90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26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4702A3-F053-41AE-9CB5-36F4AD942782}"/>
              </a:ext>
            </a:extLst>
          </p:cNvPr>
          <p:cNvCxnSpPr>
            <a:cxnSpLocks/>
          </p:cNvCxnSpPr>
          <p:nvPr/>
        </p:nvCxnSpPr>
        <p:spPr>
          <a:xfrm>
            <a:off x="4079114" y="941931"/>
            <a:ext cx="0" cy="4420140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0247F0-D98D-4DD5-B42F-BC73FF8350B0}"/>
              </a:ext>
            </a:extLst>
          </p:cNvPr>
          <p:cNvSpPr txBox="1"/>
          <p:nvPr/>
        </p:nvSpPr>
        <p:spPr>
          <a:xfrm>
            <a:off x="3352892" y="553841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Norte geográfico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AFF02B9-691C-433F-8E8D-148F33203A98}"/>
              </a:ext>
            </a:extLst>
          </p:cNvPr>
          <p:cNvSpPr txBox="1"/>
          <p:nvPr/>
        </p:nvSpPr>
        <p:spPr>
          <a:xfrm>
            <a:off x="3298496" y="5383488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Sul geográfico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59A8F12-312A-4FAC-A84A-9AA72F4F04A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155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27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4702A3-F053-41AE-9CB5-36F4AD942782}"/>
              </a:ext>
            </a:extLst>
          </p:cNvPr>
          <p:cNvCxnSpPr>
            <a:cxnSpLocks/>
          </p:cNvCxnSpPr>
          <p:nvPr/>
        </p:nvCxnSpPr>
        <p:spPr>
          <a:xfrm>
            <a:off x="4079114" y="941931"/>
            <a:ext cx="0" cy="4420140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0247F0-D98D-4DD5-B42F-BC73FF8350B0}"/>
              </a:ext>
            </a:extLst>
          </p:cNvPr>
          <p:cNvSpPr txBox="1"/>
          <p:nvPr/>
        </p:nvSpPr>
        <p:spPr>
          <a:xfrm>
            <a:off x="3352892" y="553841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Norte geográfico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AFF02B9-691C-433F-8E8D-148F33203A98}"/>
              </a:ext>
            </a:extLst>
          </p:cNvPr>
          <p:cNvSpPr txBox="1"/>
          <p:nvPr/>
        </p:nvSpPr>
        <p:spPr>
          <a:xfrm>
            <a:off x="3298496" y="5383488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Sul geográfico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E963DC8-DEDA-4CEB-B5CF-073CF56E6A3A}"/>
              </a:ext>
            </a:extLst>
          </p:cNvPr>
          <p:cNvCxnSpPr>
            <a:cxnSpLocks/>
          </p:cNvCxnSpPr>
          <p:nvPr/>
        </p:nvCxnSpPr>
        <p:spPr>
          <a:xfrm>
            <a:off x="3772143" y="996104"/>
            <a:ext cx="685839" cy="4322390"/>
          </a:xfrm>
          <a:prstGeom prst="line">
            <a:avLst/>
          </a:prstGeom>
          <a:ln w="412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6DCD63-8391-4FF8-AEE1-760311FB07D3}"/>
              </a:ext>
            </a:extLst>
          </p:cNvPr>
          <p:cNvSpPr txBox="1"/>
          <p:nvPr/>
        </p:nvSpPr>
        <p:spPr>
          <a:xfrm>
            <a:off x="4538885" y="5075847"/>
            <a:ext cx="203827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dirty="0"/>
              <a:t>Sul geomagnético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E529C7C-721C-43AD-BCFD-0FCF432689AA}"/>
              </a:ext>
            </a:extLst>
          </p:cNvPr>
          <p:cNvSpPr txBox="1"/>
          <p:nvPr/>
        </p:nvSpPr>
        <p:spPr>
          <a:xfrm>
            <a:off x="1806724" y="944258"/>
            <a:ext cx="189097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dirty="0"/>
              <a:t>Norte geomagnético</a:t>
            </a: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2664EB51-914F-48EA-9F4F-D78F76D9341A}"/>
              </a:ext>
            </a:extLst>
          </p:cNvPr>
          <p:cNvSpPr/>
          <p:nvPr/>
        </p:nvSpPr>
        <p:spPr>
          <a:xfrm rot="21177998">
            <a:off x="3688363" y="1231855"/>
            <a:ext cx="396849" cy="325871"/>
          </a:xfrm>
          <a:prstGeom prst="arc">
            <a:avLst>
              <a:gd name="adj1" fmla="val 1506062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1189419-DCEF-4783-AAA0-2B1E9E7513D1}"/>
              </a:ext>
            </a:extLst>
          </p:cNvPr>
          <p:cNvCxnSpPr>
            <a:cxnSpLocks/>
          </p:cNvCxnSpPr>
          <p:nvPr/>
        </p:nvCxnSpPr>
        <p:spPr>
          <a:xfrm flipH="1">
            <a:off x="3907493" y="439208"/>
            <a:ext cx="269094" cy="7223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643990-3E26-4669-BB48-D169C16737B2}"/>
              </a:ext>
            </a:extLst>
          </p:cNvPr>
          <p:cNvSpPr txBox="1"/>
          <p:nvPr/>
        </p:nvSpPr>
        <p:spPr>
          <a:xfrm>
            <a:off x="3968375" y="111578"/>
            <a:ext cx="749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11,5°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59A8F12-312A-4FAC-A84A-9AA72F4F04A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1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28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04702A3-F053-41AE-9CB5-36F4AD942782}"/>
              </a:ext>
            </a:extLst>
          </p:cNvPr>
          <p:cNvCxnSpPr>
            <a:cxnSpLocks/>
          </p:cNvCxnSpPr>
          <p:nvPr/>
        </p:nvCxnSpPr>
        <p:spPr>
          <a:xfrm>
            <a:off x="4079114" y="941931"/>
            <a:ext cx="0" cy="4420140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0247F0-D98D-4DD5-B42F-BC73FF8350B0}"/>
              </a:ext>
            </a:extLst>
          </p:cNvPr>
          <p:cNvSpPr txBox="1"/>
          <p:nvPr/>
        </p:nvSpPr>
        <p:spPr>
          <a:xfrm>
            <a:off x="3352892" y="553841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Norte geográfico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AFF02B9-691C-433F-8E8D-148F33203A98}"/>
              </a:ext>
            </a:extLst>
          </p:cNvPr>
          <p:cNvSpPr txBox="1"/>
          <p:nvPr/>
        </p:nvSpPr>
        <p:spPr>
          <a:xfrm>
            <a:off x="3298496" y="5383488"/>
            <a:ext cx="17564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Sul geográfico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E963DC8-DEDA-4CEB-B5CF-073CF56E6A3A}"/>
              </a:ext>
            </a:extLst>
          </p:cNvPr>
          <p:cNvCxnSpPr>
            <a:cxnSpLocks/>
          </p:cNvCxnSpPr>
          <p:nvPr/>
        </p:nvCxnSpPr>
        <p:spPr>
          <a:xfrm>
            <a:off x="3772143" y="996104"/>
            <a:ext cx="685839" cy="4322390"/>
          </a:xfrm>
          <a:prstGeom prst="line">
            <a:avLst/>
          </a:prstGeom>
          <a:ln w="412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96DCD63-8391-4FF8-AEE1-760311FB07D3}"/>
              </a:ext>
            </a:extLst>
          </p:cNvPr>
          <p:cNvSpPr txBox="1"/>
          <p:nvPr/>
        </p:nvSpPr>
        <p:spPr>
          <a:xfrm>
            <a:off x="4538885" y="5075847"/>
            <a:ext cx="203827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dirty="0"/>
              <a:t>Sul geomagnético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E529C7C-721C-43AD-BCFD-0FCF432689AA}"/>
              </a:ext>
            </a:extLst>
          </p:cNvPr>
          <p:cNvSpPr txBox="1"/>
          <p:nvPr/>
        </p:nvSpPr>
        <p:spPr>
          <a:xfrm>
            <a:off x="1806724" y="944258"/>
            <a:ext cx="189097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dirty="0"/>
              <a:t>Norte geomagnético</a:t>
            </a: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2664EB51-914F-48EA-9F4F-D78F76D9341A}"/>
              </a:ext>
            </a:extLst>
          </p:cNvPr>
          <p:cNvSpPr/>
          <p:nvPr/>
        </p:nvSpPr>
        <p:spPr>
          <a:xfrm rot="21177998">
            <a:off x="3688363" y="1231855"/>
            <a:ext cx="396849" cy="325871"/>
          </a:xfrm>
          <a:prstGeom prst="arc">
            <a:avLst>
              <a:gd name="adj1" fmla="val 1506062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1189419-DCEF-4783-AAA0-2B1E9E7513D1}"/>
              </a:ext>
            </a:extLst>
          </p:cNvPr>
          <p:cNvCxnSpPr>
            <a:cxnSpLocks/>
          </p:cNvCxnSpPr>
          <p:nvPr/>
        </p:nvCxnSpPr>
        <p:spPr>
          <a:xfrm flipH="1">
            <a:off x="3907493" y="439208"/>
            <a:ext cx="269094" cy="7223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6643990-3E26-4669-BB48-D169C16737B2}"/>
              </a:ext>
            </a:extLst>
          </p:cNvPr>
          <p:cNvSpPr txBox="1"/>
          <p:nvPr/>
        </p:nvSpPr>
        <p:spPr>
          <a:xfrm>
            <a:off x="3968375" y="111578"/>
            <a:ext cx="7496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11,5°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59A8F12-312A-4FAC-A84A-9AA72F4F04A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504BEF49-B40A-44F1-B31E-EBA900DEA7E3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56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29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/>
              <a:t>Este campo é predominantemente </a:t>
            </a:r>
            <a:r>
              <a:rPr lang="pt-BR" sz="2200" b="1"/>
              <a:t>dipolar</a:t>
            </a:r>
            <a:r>
              <a:rPr lang="pt-BR" sz="2200"/>
              <a:t> e varia em </a:t>
            </a:r>
            <a:r>
              <a:rPr lang="pt-BR" sz="2200" b="1"/>
              <a:t>intensidade e</a:t>
            </a:r>
            <a:r>
              <a:rPr lang="pt-BR" sz="2200"/>
              <a:t> </a:t>
            </a:r>
            <a:r>
              <a:rPr lang="pt-BR" sz="2200" b="1"/>
              <a:t>direção</a:t>
            </a:r>
            <a:r>
              <a:rPr lang="pt-BR" sz="220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A52DC07-AAD5-49C4-9561-9373F694F6DC}"/>
              </a:ext>
            </a:extLst>
          </p:cNvPr>
          <p:cNvCxnSpPr/>
          <p:nvPr/>
        </p:nvCxnSpPr>
        <p:spPr>
          <a:xfrm>
            <a:off x="4211870" y="4693004"/>
            <a:ext cx="0" cy="64324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F7474559-2DFC-42C5-AA45-78255730A64E}"/>
              </a:ext>
            </a:extLst>
          </p:cNvPr>
          <p:cNvCxnSpPr>
            <a:cxnSpLocks/>
          </p:cNvCxnSpPr>
          <p:nvPr/>
        </p:nvCxnSpPr>
        <p:spPr>
          <a:xfrm>
            <a:off x="4772912" y="4533357"/>
            <a:ext cx="594955" cy="35671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DFEEA3FA-31A5-4E52-8920-C4BD831EA504}"/>
              </a:ext>
            </a:extLst>
          </p:cNvPr>
          <p:cNvCxnSpPr>
            <a:cxnSpLocks/>
          </p:cNvCxnSpPr>
          <p:nvPr/>
        </p:nvCxnSpPr>
        <p:spPr>
          <a:xfrm flipV="1">
            <a:off x="5427511" y="3634896"/>
            <a:ext cx="728133" cy="308122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CD35A1A-BD8E-45E1-87DB-1A010F564D40}"/>
              </a:ext>
            </a:extLst>
          </p:cNvPr>
          <p:cNvCxnSpPr>
            <a:cxnSpLocks/>
          </p:cNvCxnSpPr>
          <p:nvPr/>
        </p:nvCxnSpPr>
        <p:spPr>
          <a:xfrm flipV="1">
            <a:off x="5653528" y="2421202"/>
            <a:ext cx="0" cy="86488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9ECEFBFE-8760-4F9C-90A3-8E959FDB2E67}"/>
              </a:ext>
            </a:extLst>
          </p:cNvPr>
          <p:cNvCxnSpPr>
            <a:cxnSpLocks/>
          </p:cNvCxnSpPr>
          <p:nvPr/>
        </p:nvCxnSpPr>
        <p:spPr>
          <a:xfrm flipH="1" flipV="1">
            <a:off x="4772912" y="1785257"/>
            <a:ext cx="624197" cy="39373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3FD0A29-709A-4A20-8DA2-4E45FF47A9D1}"/>
              </a:ext>
            </a:extLst>
          </p:cNvPr>
          <p:cNvCxnSpPr/>
          <p:nvPr/>
        </p:nvCxnSpPr>
        <p:spPr>
          <a:xfrm>
            <a:off x="4089098" y="1440433"/>
            <a:ext cx="0" cy="643248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17971FFA-4DCF-438E-B5CC-7CD799425904}"/>
              </a:ext>
            </a:extLst>
          </p:cNvPr>
          <p:cNvCxnSpPr>
            <a:cxnSpLocks/>
          </p:cNvCxnSpPr>
          <p:nvPr/>
        </p:nvCxnSpPr>
        <p:spPr>
          <a:xfrm flipV="1">
            <a:off x="2875586" y="1762057"/>
            <a:ext cx="621296" cy="28180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9EFC2929-1398-4D2E-9979-F7E0188E865E}"/>
              </a:ext>
            </a:extLst>
          </p:cNvPr>
          <p:cNvCxnSpPr>
            <a:cxnSpLocks/>
          </p:cNvCxnSpPr>
          <p:nvPr/>
        </p:nvCxnSpPr>
        <p:spPr>
          <a:xfrm flipV="1">
            <a:off x="2504702" y="2393762"/>
            <a:ext cx="0" cy="86488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26AFF942-B588-44D5-A8EC-E1A048B09612}"/>
              </a:ext>
            </a:extLst>
          </p:cNvPr>
          <p:cNvCxnSpPr>
            <a:cxnSpLocks/>
          </p:cNvCxnSpPr>
          <p:nvPr/>
        </p:nvCxnSpPr>
        <p:spPr>
          <a:xfrm flipH="1">
            <a:off x="2930471" y="4514483"/>
            <a:ext cx="438061" cy="547653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3B10B623-FBC6-4626-BA03-F1EF1BD92414}"/>
              </a:ext>
            </a:extLst>
          </p:cNvPr>
          <p:cNvCxnSpPr>
            <a:cxnSpLocks/>
          </p:cNvCxnSpPr>
          <p:nvPr/>
        </p:nvCxnSpPr>
        <p:spPr>
          <a:xfrm flipH="1" flipV="1">
            <a:off x="2102955" y="3522210"/>
            <a:ext cx="678047" cy="432237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157AF56-E104-47C2-BCC4-449CAFC71200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E08E497-C348-4111-A1BA-00F97D0CE9D2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88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</p:spTree>
    <p:extLst>
      <p:ext uri="{BB962C8B-B14F-4D97-AF65-F5344CB8AC3E}">
        <p14:creationId xmlns:p14="http://schemas.microsoft.com/office/powerpoint/2010/main" val="1775638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30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E706B80-7876-4E95-8410-C02017A0856F}"/>
              </a:ext>
            </a:extLst>
          </p:cNvPr>
          <p:cNvSpPr txBox="1"/>
          <p:nvPr/>
        </p:nvSpPr>
        <p:spPr>
          <a:xfrm>
            <a:off x="2952812" y="5477806"/>
            <a:ext cx="3530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Como descrever esse campo?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011530-D48B-4AB0-A9C7-5442281E9D3D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66EF9D5-643B-4BFD-9764-DB8C5EA7775A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88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31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53EBF2-0153-43DF-894E-1A54450D73C5}"/>
              </a:ext>
            </a:extLst>
          </p:cNvPr>
          <p:cNvSpPr txBox="1"/>
          <p:nvPr/>
        </p:nvSpPr>
        <p:spPr>
          <a:xfrm>
            <a:off x="5118882" y="6019689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pode ser modelado pelo </a:t>
            </a:r>
            <a:r>
              <a:rPr lang="pt-BR" sz="2200" b="1" dirty="0"/>
              <a:t>IGRF</a:t>
            </a:r>
            <a:r>
              <a:rPr lang="pt-BR" sz="2200" dirty="0"/>
              <a:t>, por exemplo.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4E706B80-7876-4E95-8410-C02017A0856F}"/>
              </a:ext>
            </a:extLst>
          </p:cNvPr>
          <p:cNvSpPr txBox="1"/>
          <p:nvPr/>
        </p:nvSpPr>
        <p:spPr>
          <a:xfrm>
            <a:off x="2952812" y="5477806"/>
            <a:ext cx="3530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Como descrever esse campo?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6011530-D48B-4AB0-A9C7-5442281E9D3D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66EF9D5-643B-4BFD-9764-DB8C5EA7775A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28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40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33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38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34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144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35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7BA4DC-C4C9-4206-A0FC-1DABC1BE64FA}"/>
              </a:ext>
            </a:extLst>
          </p:cNvPr>
          <p:cNvSpPr txBox="1"/>
          <p:nvPr/>
        </p:nvSpPr>
        <p:spPr>
          <a:xfrm>
            <a:off x="3740838" y="3695802"/>
            <a:ext cx="745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escrever este potencial em </a:t>
            </a:r>
            <a:r>
              <a:rPr lang="pt-BR" sz="2400" b="1" dirty="0">
                <a:solidFill>
                  <a:srgbClr val="0070C0"/>
                </a:solidFill>
              </a:rPr>
              <a:t>harmônicos esféricos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48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36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7BA4DC-C4C9-4206-A0FC-1DABC1BE64FA}"/>
              </a:ext>
            </a:extLst>
          </p:cNvPr>
          <p:cNvSpPr txBox="1"/>
          <p:nvPr/>
        </p:nvSpPr>
        <p:spPr>
          <a:xfrm>
            <a:off x="3740838" y="3695802"/>
            <a:ext cx="745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escrever este potencial em </a:t>
            </a:r>
            <a:r>
              <a:rPr lang="pt-BR" sz="2400" b="1" dirty="0">
                <a:solidFill>
                  <a:srgbClr val="0070C0"/>
                </a:solidFill>
              </a:rPr>
              <a:t>harmônicos esféricos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80F5DB-25B3-492F-99B9-A9B2BAF80CBF}"/>
                  </a:ext>
                </a:extLst>
              </p:cNvPr>
              <p:cNvSpPr txBox="1"/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sen</m:t>
                                  </m:r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nm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80F5DB-25B3-492F-99B9-A9B2BAF8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72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37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7BA4DC-C4C9-4206-A0FC-1DABC1BE64FA}"/>
              </a:ext>
            </a:extLst>
          </p:cNvPr>
          <p:cNvSpPr txBox="1"/>
          <p:nvPr/>
        </p:nvSpPr>
        <p:spPr>
          <a:xfrm>
            <a:off x="3740838" y="3695802"/>
            <a:ext cx="745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escrever este potencial em </a:t>
            </a:r>
            <a:r>
              <a:rPr lang="pt-BR" sz="2400" b="1" dirty="0">
                <a:solidFill>
                  <a:srgbClr val="0070C0"/>
                </a:solidFill>
              </a:rPr>
              <a:t>harmônicos esféricos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80F5DB-25B3-492F-99B9-A9B2BAF80CBF}"/>
                  </a:ext>
                </a:extLst>
              </p:cNvPr>
              <p:cNvSpPr txBox="1"/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sen</m:t>
                                  </m:r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nm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880F5DB-25B3-492F-99B9-A9B2BAF8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lipse 1">
            <a:extLst>
              <a:ext uri="{FF2B5EF4-FFF2-40B4-BE49-F238E27FC236}">
                <a16:creationId xmlns:a16="http://schemas.microsoft.com/office/drawing/2014/main" id="{8135B090-3D99-4DFF-ACDC-3F139E286E27}"/>
              </a:ext>
            </a:extLst>
          </p:cNvPr>
          <p:cNvSpPr/>
          <p:nvPr/>
        </p:nvSpPr>
        <p:spPr>
          <a:xfrm>
            <a:off x="5795889" y="4564211"/>
            <a:ext cx="1097280" cy="7674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6CA35C9-E14D-48BD-82E7-9E6E23159884}"/>
              </a:ext>
            </a:extLst>
          </p:cNvPr>
          <p:cNvSpPr/>
          <p:nvPr/>
        </p:nvSpPr>
        <p:spPr>
          <a:xfrm>
            <a:off x="8293052" y="4532051"/>
            <a:ext cx="1097280" cy="7674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4D89605-CB96-42A6-BE99-C0F3DFBED23E}"/>
              </a:ext>
            </a:extLst>
          </p:cNvPr>
          <p:cNvSpPr txBox="1"/>
          <p:nvPr/>
        </p:nvSpPr>
        <p:spPr>
          <a:xfrm>
            <a:off x="3400566" y="5661563"/>
            <a:ext cx="853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São os </a:t>
            </a:r>
            <a:r>
              <a:rPr lang="pt-BR" sz="2400" dirty="0">
                <a:solidFill>
                  <a:srgbClr val="0070C0"/>
                </a:solidFill>
              </a:rPr>
              <a:t>coeficientes de Gauss</a:t>
            </a:r>
            <a:r>
              <a:rPr lang="pt-BR" sz="2400" dirty="0"/>
              <a:t>, que são atualizados a cada 5 anos.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93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38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7BA4DC-C4C9-4206-A0FC-1DABC1BE64FA}"/>
              </a:ext>
            </a:extLst>
          </p:cNvPr>
          <p:cNvSpPr txBox="1"/>
          <p:nvPr/>
        </p:nvSpPr>
        <p:spPr>
          <a:xfrm>
            <a:off x="3740838" y="3695802"/>
            <a:ext cx="745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escrever este potencial em </a:t>
            </a:r>
            <a:r>
              <a:rPr lang="pt-BR" sz="2400" b="1" dirty="0">
                <a:solidFill>
                  <a:srgbClr val="0070C0"/>
                </a:solidFill>
              </a:rPr>
              <a:t>harmônicos esféricos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9B5BA81-C56C-4521-B7C9-1FD3430510DF}"/>
                  </a:ext>
                </a:extLst>
              </p:cNvPr>
              <p:cNvSpPr txBox="1"/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sen</m:t>
                                  </m:r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nm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9B5BA81-C56C-4521-B7C9-1FD343051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708939-CC6E-46CB-96AC-F97179524138}"/>
              </a:ext>
            </a:extLst>
          </p:cNvPr>
          <p:cNvSpPr txBox="1"/>
          <p:nvPr/>
        </p:nvSpPr>
        <p:spPr>
          <a:xfrm>
            <a:off x="678228" y="6082827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Unidade [</a:t>
            </a:r>
            <a:r>
              <a:rPr lang="pt-BR" sz="2000" b="1" dirty="0" err="1"/>
              <a:t>nT</a:t>
            </a:r>
            <a:r>
              <a:rPr lang="pt-BR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79488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39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466AE3-3B4F-45B3-81A3-141C68EEB851}"/>
              </a:ext>
            </a:extLst>
          </p:cNvPr>
          <p:cNvSpPr txBox="1"/>
          <p:nvPr/>
        </p:nvSpPr>
        <p:spPr>
          <a:xfrm>
            <a:off x="4488770" y="89614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Atualizado de a cada 5 anos com a contribuição de diversos observatórios magnéticos ao redor do mundo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1967861"/>
            <a:ext cx="745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De modo similar ao que tínhamos com a </a:t>
            </a:r>
            <a:r>
              <a:rPr lang="pt-BR" sz="2400" b="1" dirty="0">
                <a:solidFill>
                  <a:srgbClr val="0070C0"/>
                </a:solidFill>
              </a:rPr>
              <a:t>componente gravitacional</a:t>
            </a:r>
            <a:r>
              <a:rPr lang="pt-BR" sz="2400" dirty="0"/>
              <a:t> do </a:t>
            </a:r>
            <a:r>
              <a:rPr lang="pt-BR" sz="2400" b="1" dirty="0">
                <a:solidFill>
                  <a:srgbClr val="0070C0"/>
                </a:solidFill>
              </a:rPr>
              <a:t>campo de gravidade</a:t>
            </a:r>
            <a:r>
              <a:rPr lang="pt-BR" sz="2400" dirty="0"/>
              <a:t>....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/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8D7CD46-60C8-456C-8C18-491FA757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42" y="2951886"/>
                <a:ext cx="3140282" cy="369332"/>
              </a:xfrm>
              <a:prstGeom prst="rect">
                <a:avLst/>
              </a:prstGeom>
              <a:blipFill>
                <a:blip r:embed="rId4"/>
                <a:stretch>
                  <a:fillRect l="-971" r="-2524" b="-37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7BA4DC-C4C9-4206-A0FC-1DABC1BE64FA}"/>
              </a:ext>
            </a:extLst>
          </p:cNvPr>
          <p:cNvSpPr txBox="1"/>
          <p:nvPr/>
        </p:nvSpPr>
        <p:spPr>
          <a:xfrm>
            <a:off x="3740838" y="3695802"/>
            <a:ext cx="7451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escrever este potencial em </a:t>
            </a:r>
            <a:r>
              <a:rPr lang="pt-BR" sz="2400" b="1" dirty="0">
                <a:solidFill>
                  <a:srgbClr val="0070C0"/>
                </a:solidFill>
              </a:rPr>
              <a:t>harmônicos esféricos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7941CD-EEBA-4FD2-B029-D3D51AE4E72D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BBA4DB0-2F90-4F34-9022-A1D671F3598B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FDF20E8-EFDA-429B-B3A1-D85A86679B09}"/>
                  </a:ext>
                </a:extLst>
              </p:cNvPr>
              <p:cNvSpPr txBox="1"/>
              <p:nvPr/>
            </p:nvSpPr>
            <p:spPr>
              <a:xfrm>
                <a:off x="3012568" y="5843850"/>
                <a:ext cx="1283729" cy="695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FDF20E8-EFDA-429B-B3A1-D85A86679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568" y="5843850"/>
                <a:ext cx="1283729" cy="6950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794F147-AF2D-46F2-ACC2-8973BF572A67}"/>
                  </a:ext>
                </a:extLst>
              </p:cNvPr>
              <p:cNvSpPr txBox="1"/>
              <p:nvPr/>
            </p:nvSpPr>
            <p:spPr>
              <a:xfrm>
                <a:off x="4488770" y="5807748"/>
                <a:ext cx="2074587" cy="67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𝑟𝑠𝑒𝑛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2794F147-AF2D-46F2-ACC2-8973BF572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770" y="5807748"/>
                <a:ext cx="2074587" cy="677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8667CE2-1F84-49AF-ABD5-AA2E1C136D8D}"/>
                  </a:ext>
                </a:extLst>
              </p:cNvPr>
              <p:cNvSpPr txBox="1"/>
              <p:nvPr/>
            </p:nvSpPr>
            <p:spPr>
              <a:xfrm>
                <a:off x="7011518" y="5805187"/>
                <a:ext cx="1150921" cy="677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8667CE2-1F84-49AF-ABD5-AA2E1C136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18" y="5805187"/>
                <a:ext cx="1150921" cy="6777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9B5BA81-C56C-4521-B7C9-1FD3430510DF}"/>
                  </a:ext>
                </a:extLst>
              </p:cNvPr>
              <p:cNvSpPr txBox="1"/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pt-BR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pt-BR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24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pt-BR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m</m:t>
                                          </m:r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nm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pt-BR" sz="2400" b="0" i="0" smtClean="0">
                                      <a:latin typeface="Cambria Math" panose="02040503050406030204" pitchFamily="18" charset="0"/>
                                    </a:rPr>
                                    <m:t>sen</m:t>
                                  </m:r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240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sz="2400">
                                      <a:latin typeface="Cambria Math" panose="02040503050406030204" pitchFamily="18" charset="0"/>
                                    </a:rPr>
                                    <m:t>nm</m:t>
                                  </m:r>
                                </m:sub>
                              </m:s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19B5BA81-C56C-4521-B7C9-1FD343051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824" y="4390119"/>
                <a:ext cx="10253071" cy="10973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708939-CC6E-46CB-96AC-F97179524138}"/>
              </a:ext>
            </a:extLst>
          </p:cNvPr>
          <p:cNvSpPr txBox="1"/>
          <p:nvPr/>
        </p:nvSpPr>
        <p:spPr>
          <a:xfrm>
            <a:off x="678228" y="6082827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Unidade [</a:t>
            </a:r>
            <a:r>
              <a:rPr lang="pt-BR" sz="2000" b="1" dirty="0" err="1"/>
              <a:t>nT</a:t>
            </a:r>
            <a:r>
              <a:rPr lang="pt-BR" sz="2000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0474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B71A2B-A348-452F-9100-57B4AA5AE6AE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270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40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814447"/>
            <a:ext cx="76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Quais as componentes do campo costumamos quantificar? 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FF2A52C-5ADB-4180-85AA-044AEDB227AD}"/>
              </a:ext>
            </a:extLst>
          </p:cNvPr>
          <p:cNvCxnSpPr>
            <a:cxnSpLocks/>
          </p:cNvCxnSpPr>
          <p:nvPr/>
        </p:nvCxnSpPr>
        <p:spPr>
          <a:xfrm>
            <a:off x="4365348" y="2867208"/>
            <a:ext cx="0" cy="134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328ADF5-63E2-4D2E-8CFF-ADF00E3021CE}"/>
              </a:ext>
            </a:extLst>
          </p:cNvPr>
          <p:cNvCxnSpPr>
            <a:cxnSpLocks/>
          </p:cNvCxnSpPr>
          <p:nvPr/>
        </p:nvCxnSpPr>
        <p:spPr>
          <a:xfrm flipV="1">
            <a:off x="4365348" y="2866760"/>
            <a:ext cx="1688449" cy="4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4FCFECC-9C1F-475E-8416-C09607DD324F}"/>
              </a:ext>
            </a:extLst>
          </p:cNvPr>
          <p:cNvCxnSpPr>
            <a:cxnSpLocks/>
          </p:cNvCxnSpPr>
          <p:nvPr/>
        </p:nvCxnSpPr>
        <p:spPr>
          <a:xfrm flipV="1">
            <a:off x="4365347" y="1942583"/>
            <a:ext cx="1006987" cy="9246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CBFB0DD-BD40-45DD-9ACE-2920538B1500}"/>
              </a:ext>
            </a:extLst>
          </p:cNvPr>
          <p:cNvSpPr txBox="1"/>
          <p:nvPr/>
        </p:nvSpPr>
        <p:spPr>
          <a:xfrm>
            <a:off x="5077061" y="1542472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/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21F47268-25CC-479D-A121-598011B4DA41}"/>
              </a:ext>
            </a:extLst>
          </p:cNvPr>
          <p:cNvSpPr txBox="1"/>
          <p:nvPr/>
        </p:nvSpPr>
        <p:spPr>
          <a:xfrm>
            <a:off x="4074884" y="390116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3742FD6-1C2D-4C3F-846D-D451BD67DC17}"/>
              </a:ext>
            </a:extLst>
          </p:cNvPr>
          <p:cNvCxnSpPr>
            <a:cxnSpLocks/>
          </p:cNvCxnSpPr>
          <p:nvPr/>
        </p:nvCxnSpPr>
        <p:spPr>
          <a:xfrm>
            <a:off x="4360540" y="2865181"/>
            <a:ext cx="1205456" cy="92440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6673123-3C33-481F-94D3-19DCDB7D8839}"/>
              </a:ext>
            </a:extLst>
          </p:cNvPr>
          <p:cNvCxnSpPr>
            <a:cxnSpLocks/>
          </p:cNvCxnSpPr>
          <p:nvPr/>
        </p:nvCxnSpPr>
        <p:spPr>
          <a:xfrm flipV="1">
            <a:off x="4360540" y="2402867"/>
            <a:ext cx="1205456" cy="4623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76FA76E-ED87-4FE6-BEF0-BA16F7CCDD03}"/>
              </a:ext>
            </a:extLst>
          </p:cNvPr>
          <p:cNvCxnSpPr>
            <a:cxnSpLocks/>
          </p:cNvCxnSpPr>
          <p:nvPr/>
        </p:nvCxnSpPr>
        <p:spPr>
          <a:xfrm flipV="1">
            <a:off x="5565996" y="2404896"/>
            <a:ext cx="0" cy="13846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o 33">
            <a:extLst>
              <a:ext uri="{FF2B5EF4-FFF2-40B4-BE49-F238E27FC236}">
                <a16:creationId xmlns:a16="http://schemas.microsoft.com/office/drawing/2014/main" id="{BEE92735-107C-446F-BDCB-2412DF8164B7}"/>
              </a:ext>
            </a:extLst>
          </p:cNvPr>
          <p:cNvSpPr/>
          <p:nvPr/>
        </p:nvSpPr>
        <p:spPr>
          <a:xfrm>
            <a:off x="4466271" y="2753599"/>
            <a:ext cx="302678" cy="462316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/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o 36">
            <a:extLst>
              <a:ext uri="{FF2B5EF4-FFF2-40B4-BE49-F238E27FC236}">
                <a16:creationId xmlns:a16="http://schemas.microsoft.com/office/drawing/2014/main" id="{BFCF940D-26D3-4C72-A4CD-72AD70C348BF}"/>
              </a:ext>
            </a:extLst>
          </p:cNvPr>
          <p:cNvSpPr/>
          <p:nvPr/>
        </p:nvSpPr>
        <p:spPr>
          <a:xfrm rot="19634290">
            <a:off x="4874214" y="2400588"/>
            <a:ext cx="127041" cy="379289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/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/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Declina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/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Inclina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D54E96-4513-4432-BCD4-68E46C76B10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80A4C47-FB22-4491-AE5D-3B93718C9956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2B79739-F37E-471C-AD0D-C449C7E4BA33}"/>
              </a:ext>
            </a:extLst>
          </p:cNvPr>
          <p:cNvSpPr txBox="1"/>
          <p:nvPr/>
        </p:nvSpPr>
        <p:spPr>
          <a:xfrm>
            <a:off x="5926861" y="2839529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219891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41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814447"/>
            <a:ext cx="76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Quais as componentes do campo costumamos quantificar? 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FF2A52C-5ADB-4180-85AA-044AEDB227AD}"/>
              </a:ext>
            </a:extLst>
          </p:cNvPr>
          <p:cNvCxnSpPr>
            <a:cxnSpLocks/>
          </p:cNvCxnSpPr>
          <p:nvPr/>
        </p:nvCxnSpPr>
        <p:spPr>
          <a:xfrm>
            <a:off x="4365348" y="2867208"/>
            <a:ext cx="0" cy="134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328ADF5-63E2-4D2E-8CFF-ADF00E3021CE}"/>
              </a:ext>
            </a:extLst>
          </p:cNvPr>
          <p:cNvCxnSpPr>
            <a:cxnSpLocks/>
          </p:cNvCxnSpPr>
          <p:nvPr/>
        </p:nvCxnSpPr>
        <p:spPr>
          <a:xfrm flipV="1">
            <a:off x="4365348" y="2866760"/>
            <a:ext cx="1688449" cy="4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4FCFECC-9C1F-475E-8416-C09607DD324F}"/>
              </a:ext>
            </a:extLst>
          </p:cNvPr>
          <p:cNvCxnSpPr>
            <a:cxnSpLocks/>
          </p:cNvCxnSpPr>
          <p:nvPr/>
        </p:nvCxnSpPr>
        <p:spPr>
          <a:xfrm flipV="1">
            <a:off x="4365347" y="1942583"/>
            <a:ext cx="1006987" cy="9246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CBFB0DD-BD40-45DD-9ACE-2920538B1500}"/>
              </a:ext>
            </a:extLst>
          </p:cNvPr>
          <p:cNvSpPr txBox="1"/>
          <p:nvPr/>
        </p:nvSpPr>
        <p:spPr>
          <a:xfrm>
            <a:off x="5077061" y="1542472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/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21F47268-25CC-479D-A121-598011B4DA41}"/>
              </a:ext>
            </a:extLst>
          </p:cNvPr>
          <p:cNvSpPr txBox="1"/>
          <p:nvPr/>
        </p:nvSpPr>
        <p:spPr>
          <a:xfrm>
            <a:off x="4074884" y="390116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3742FD6-1C2D-4C3F-846D-D451BD67DC17}"/>
              </a:ext>
            </a:extLst>
          </p:cNvPr>
          <p:cNvCxnSpPr>
            <a:cxnSpLocks/>
          </p:cNvCxnSpPr>
          <p:nvPr/>
        </p:nvCxnSpPr>
        <p:spPr>
          <a:xfrm>
            <a:off x="4360540" y="2865181"/>
            <a:ext cx="1205456" cy="92440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6673123-3C33-481F-94D3-19DCDB7D8839}"/>
              </a:ext>
            </a:extLst>
          </p:cNvPr>
          <p:cNvCxnSpPr>
            <a:cxnSpLocks/>
          </p:cNvCxnSpPr>
          <p:nvPr/>
        </p:nvCxnSpPr>
        <p:spPr>
          <a:xfrm flipV="1">
            <a:off x="4360540" y="2402867"/>
            <a:ext cx="1205456" cy="4623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76FA76E-ED87-4FE6-BEF0-BA16F7CCDD03}"/>
              </a:ext>
            </a:extLst>
          </p:cNvPr>
          <p:cNvCxnSpPr>
            <a:cxnSpLocks/>
          </p:cNvCxnSpPr>
          <p:nvPr/>
        </p:nvCxnSpPr>
        <p:spPr>
          <a:xfrm flipV="1">
            <a:off x="5565996" y="2404896"/>
            <a:ext cx="0" cy="13846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o 33">
            <a:extLst>
              <a:ext uri="{FF2B5EF4-FFF2-40B4-BE49-F238E27FC236}">
                <a16:creationId xmlns:a16="http://schemas.microsoft.com/office/drawing/2014/main" id="{BEE92735-107C-446F-BDCB-2412DF8164B7}"/>
              </a:ext>
            </a:extLst>
          </p:cNvPr>
          <p:cNvSpPr/>
          <p:nvPr/>
        </p:nvSpPr>
        <p:spPr>
          <a:xfrm>
            <a:off x="4466271" y="2753599"/>
            <a:ext cx="302678" cy="462316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/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o 36">
            <a:extLst>
              <a:ext uri="{FF2B5EF4-FFF2-40B4-BE49-F238E27FC236}">
                <a16:creationId xmlns:a16="http://schemas.microsoft.com/office/drawing/2014/main" id="{BFCF940D-26D3-4C72-A4CD-72AD70C348BF}"/>
              </a:ext>
            </a:extLst>
          </p:cNvPr>
          <p:cNvSpPr/>
          <p:nvPr/>
        </p:nvSpPr>
        <p:spPr>
          <a:xfrm rot="19634290">
            <a:off x="4874214" y="2400588"/>
            <a:ext cx="127041" cy="379289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/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/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Declina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/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Inclina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8D53A85-4C87-4D13-8757-5EA20460D484}"/>
                  </a:ext>
                </a:extLst>
              </p:cNvPr>
              <p:cNvSpPr txBox="1"/>
              <p:nvPr/>
            </p:nvSpPr>
            <p:spPr>
              <a:xfrm>
                <a:off x="7457706" y="3356917"/>
                <a:ext cx="30236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8D53A85-4C87-4D13-8757-5EA20460D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706" y="3356917"/>
                <a:ext cx="3023639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81275469-2853-4153-8F9C-9D7835C38D78}"/>
                  </a:ext>
                </a:extLst>
              </p:cNvPr>
              <p:cNvSpPr txBox="1"/>
              <p:nvPr/>
            </p:nvSpPr>
            <p:spPr>
              <a:xfrm>
                <a:off x="7450670" y="3815888"/>
                <a:ext cx="3023639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81275469-2853-4153-8F9C-9D7835C38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0" y="3815888"/>
                <a:ext cx="3023639" cy="424283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BEEC8CC-062B-4E33-866F-D9EBA376CC18}"/>
                  </a:ext>
                </a:extLst>
              </p:cNvPr>
              <p:cNvSpPr txBox="1"/>
              <p:nvPr/>
            </p:nvSpPr>
            <p:spPr>
              <a:xfrm>
                <a:off x="7773634" y="4272415"/>
                <a:ext cx="16739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BEEC8CC-062B-4E33-866F-D9EBA376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34" y="4272415"/>
                <a:ext cx="1673931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ixaDeTexto 48">
            <a:extLst>
              <a:ext uri="{FF2B5EF4-FFF2-40B4-BE49-F238E27FC236}">
                <a16:creationId xmlns:a16="http://schemas.microsoft.com/office/drawing/2014/main" id="{75C1642D-A9A5-49CD-ABF6-8C2F4F24145D}"/>
              </a:ext>
            </a:extLst>
          </p:cNvPr>
          <p:cNvSpPr txBox="1"/>
          <p:nvPr/>
        </p:nvSpPr>
        <p:spPr>
          <a:xfrm>
            <a:off x="7450670" y="2870329"/>
            <a:ext cx="346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Em coordenadas esféricas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D54E96-4513-4432-BCD4-68E46C76B10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80A4C47-FB22-4491-AE5D-3B93718C9956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8F86C1C-E2FD-476B-9D47-33CE0DC63369}"/>
              </a:ext>
            </a:extLst>
          </p:cNvPr>
          <p:cNvSpPr txBox="1"/>
          <p:nvPr/>
        </p:nvSpPr>
        <p:spPr>
          <a:xfrm>
            <a:off x="5926861" y="2839529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79949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0" y="1311640"/>
            <a:ext cx="3148826" cy="325257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709425E-39FE-4E61-8D1F-CC2427C885A3}"/>
              </a:ext>
            </a:extLst>
          </p:cNvPr>
          <p:cNvSpPr txBox="1"/>
          <p:nvPr/>
        </p:nvSpPr>
        <p:spPr>
          <a:xfrm>
            <a:off x="3740838" y="814447"/>
            <a:ext cx="7612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Quais as componentes do campo costumamos quantificar? 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FF2A52C-5ADB-4180-85AA-044AEDB227AD}"/>
              </a:ext>
            </a:extLst>
          </p:cNvPr>
          <p:cNvCxnSpPr>
            <a:cxnSpLocks/>
          </p:cNvCxnSpPr>
          <p:nvPr/>
        </p:nvCxnSpPr>
        <p:spPr>
          <a:xfrm>
            <a:off x="4365348" y="2867208"/>
            <a:ext cx="0" cy="13402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328ADF5-63E2-4D2E-8CFF-ADF00E3021CE}"/>
              </a:ext>
            </a:extLst>
          </p:cNvPr>
          <p:cNvCxnSpPr>
            <a:cxnSpLocks/>
          </p:cNvCxnSpPr>
          <p:nvPr/>
        </p:nvCxnSpPr>
        <p:spPr>
          <a:xfrm flipV="1">
            <a:off x="4365348" y="2866760"/>
            <a:ext cx="1688449" cy="448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4FCFECC-9C1F-475E-8416-C09607DD324F}"/>
              </a:ext>
            </a:extLst>
          </p:cNvPr>
          <p:cNvCxnSpPr>
            <a:cxnSpLocks/>
          </p:cNvCxnSpPr>
          <p:nvPr/>
        </p:nvCxnSpPr>
        <p:spPr>
          <a:xfrm flipV="1">
            <a:off x="4365347" y="1942583"/>
            <a:ext cx="1006987" cy="92462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CBFB0DD-BD40-45DD-9ACE-2920538B1500}"/>
              </a:ext>
            </a:extLst>
          </p:cNvPr>
          <p:cNvSpPr txBox="1"/>
          <p:nvPr/>
        </p:nvSpPr>
        <p:spPr>
          <a:xfrm>
            <a:off x="5077061" y="1542472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/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pt-BR" sz="2000" b="1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D324034-2113-4118-BA9F-54367129A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12" y="3298348"/>
                <a:ext cx="3882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21F47268-25CC-479D-A121-598011B4DA41}"/>
              </a:ext>
            </a:extLst>
          </p:cNvPr>
          <p:cNvSpPr txBox="1"/>
          <p:nvPr/>
        </p:nvSpPr>
        <p:spPr>
          <a:xfrm>
            <a:off x="4074884" y="390116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83742FD6-1C2D-4C3F-846D-D451BD67DC17}"/>
              </a:ext>
            </a:extLst>
          </p:cNvPr>
          <p:cNvCxnSpPr>
            <a:cxnSpLocks/>
          </p:cNvCxnSpPr>
          <p:nvPr/>
        </p:nvCxnSpPr>
        <p:spPr>
          <a:xfrm>
            <a:off x="4360540" y="2865181"/>
            <a:ext cx="1205456" cy="924401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6673123-3C33-481F-94D3-19DCDB7D8839}"/>
              </a:ext>
            </a:extLst>
          </p:cNvPr>
          <p:cNvCxnSpPr>
            <a:cxnSpLocks/>
          </p:cNvCxnSpPr>
          <p:nvPr/>
        </p:nvCxnSpPr>
        <p:spPr>
          <a:xfrm flipV="1">
            <a:off x="4360540" y="2402867"/>
            <a:ext cx="1205456" cy="4623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76FA76E-ED87-4FE6-BEF0-BA16F7CCDD03}"/>
              </a:ext>
            </a:extLst>
          </p:cNvPr>
          <p:cNvCxnSpPr>
            <a:cxnSpLocks/>
          </p:cNvCxnSpPr>
          <p:nvPr/>
        </p:nvCxnSpPr>
        <p:spPr>
          <a:xfrm flipV="1">
            <a:off x="5565996" y="2404896"/>
            <a:ext cx="0" cy="138468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o 33">
            <a:extLst>
              <a:ext uri="{FF2B5EF4-FFF2-40B4-BE49-F238E27FC236}">
                <a16:creationId xmlns:a16="http://schemas.microsoft.com/office/drawing/2014/main" id="{BEE92735-107C-446F-BDCB-2412DF8164B7}"/>
              </a:ext>
            </a:extLst>
          </p:cNvPr>
          <p:cNvSpPr/>
          <p:nvPr/>
        </p:nvSpPr>
        <p:spPr>
          <a:xfrm>
            <a:off x="4466271" y="2753599"/>
            <a:ext cx="302678" cy="462316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/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B1B8F70F-C196-4352-B985-4492B7EC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10" y="2842447"/>
                <a:ext cx="5193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o 36">
            <a:extLst>
              <a:ext uri="{FF2B5EF4-FFF2-40B4-BE49-F238E27FC236}">
                <a16:creationId xmlns:a16="http://schemas.microsoft.com/office/drawing/2014/main" id="{BFCF940D-26D3-4C72-A4CD-72AD70C348BF}"/>
              </a:ext>
            </a:extLst>
          </p:cNvPr>
          <p:cNvSpPr/>
          <p:nvPr/>
        </p:nvSpPr>
        <p:spPr>
          <a:xfrm rot="19634290">
            <a:off x="4874214" y="2400588"/>
            <a:ext cx="127041" cy="379289"/>
          </a:xfrm>
          <a:prstGeom prst="arc">
            <a:avLst>
              <a:gd name="adj1" fmla="val 16200000"/>
              <a:gd name="adj2" fmla="val 32594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/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7F7B13A-93A9-42EF-9807-E5D2FD34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25" y="2234929"/>
                <a:ext cx="41780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/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Declina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82988D4-63F8-41C9-9B4A-3720E0B85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87" y="1708065"/>
                <a:ext cx="1996026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/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Inclina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3BDAE455-57CD-4F18-96D6-192B351D4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79" y="2163027"/>
                <a:ext cx="1996026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8758ABC-0E24-4E6C-8CDF-B8EC052CD411}"/>
                  </a:ext>
                </a:extLst>
              </p:cNvPr>
              <p:cNvSpPr txBox="1"/>
              <p:nvPr/>
            </p:nvSpPr>
            <p:spPr>
              <a:xfrm>
                <a:off x="3931374" y="4672525"/>
                <a:ext cx="233431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pt-BR" sz="2000" b="0" i="0" smtClean="0">
                        <a:latin typeface="Cambria Math" panose="02040503050406030204" pitchFamily="18" charset="0"/>
                      </a:rPr>
                      <m:t>|=</m:t>
                    </m:r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In</m:t>
                    </m:r>
                  </m:oMath>
                </a14:m>
                <a:r>
                  <a:rPr lang="pt-BR" sz="2000" dirty="0"/>
                  <a:t>tensidade</a:t>
                </a:r>
              </a:p>
            </p:txBody>
          </p:sp>
        </mc:Choice>
        <mc:Fallback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8758ABC-0E24-4E6C-8CDF-B8EC052CD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374" y="4672525"/>
                <a:ext cx="2334317" cy="400110"/>
              </a:xfrm>
              <a:prstGeom prst="rect">
                <a:avLst/>
              </a:prstGeom>
              <a:blipFill>
                <a:blip r:embed="rId9"/>
                <a:stretch>
                  <a:fillRect l="-1305" t="-7576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B6985D-A1B3-4744-95B6-864FDECDF65F}"/>
                  </a:ext>
                </a:extLst>
              </p:cNvPr>
              <p:cNvSpPr txBox="1"/>
              <p:nvPr/>
            </p:nvSpPr>
            <p:spPr>
              <a:xfrm>
                <a:off x="3931374" y="5223875"/>
                <a:ext cx="2512630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B6985D-A1B3-4744-95B6-864FDECD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374" y="5223875"/>
                <a:ext cx="2512630" cy="718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E5EE9B2-683C-42E0-9898-8179ADC09598}"/>
                  </a:ext>
                </a:extLst>
              </p:cNvPr>
              <p:cNvSpPr txBox="1"/>
              <p:nvPr/>
            </p:nvSpPr>
            <p:spPr>
              <a:xfrm>
                <a:off x="120873" y="5168153"/>
                <a:ext cx="1863299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E5EE9B2-683C-42E0-9898-8179ADC09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3" y="5168153"/>
                <a:ext cx="1863299" cy="7186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5A603B5B-5A3E-4FDB-8914-6A406B1DFA16}"/>
                  </a:ext>
                </a:extLst>
              </p:cNvPr>
              <p:cNvSpPr txBox="1"/>
              <p:nvPr/>
            </p:nvSpPr>
            <p:spPr>
              <a:xfrm>
                <a:off x="120873" y="4675946"/>
                <a:ext cx="33465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Componente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horizontal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5A603B5B-5A3E-4FDB-8914-6A406B1DF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73" y="4675946"/>
                <a:ext cx="3346556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8D53A85-4C87-4D13-8757-5EA20460D484}"/>
                  </a:ext>
                </a:extLst>
              </p:cNvPr>
              <p:cNvSpPr txBox="1"/>
              <p:nvPr/>
            </p:nvSpPr>
            <p:spPr>
              <a:xfrm>
                <a:off x="7457706" y="3356917"/>
                <a:ext cx="30236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88D53A85-4C87-4D13-8757-5EA20460D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706" y="3356917"/>
                <a:ext cx="3023639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81275469-2853-4153-8F9C-9D7835C38D78}"/>
                  </a:ext>
                </a:extLst>
              </p:cNvPr>
              <p:cNvSpPr txBox="1"/>
              <p:nvPr/>
            </p:nvSpPr>
            <p:spPr>
              <a:xfrm>
                <a:off x="7450670" y="3815888"/>
                <a:ext cx="3023639" cy="424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81275469-2853-4153-8F9C-9D7835C38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70" y="3815888"/>
                <a:ext cx="3023639" cy="424283"/>
              </a:xfrm>
              <a:prstGeom prst="rect">
                <a:avLst/>
              </a:prstGeom>
              <a:blipFill>
                <a:blip r:embed="rId1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BEEC8CC-062B-4E33-866F-D9EBA376CC18}"/>
                  </a:ext>
                </a:extLst>
              </p:cNvPr>
              <p:cNvSpPr txBox="1"/>
              <p:nvPr/>
            </p:nvSpPr>
            <p:spPr>
              <a:xfrm>
                <a:off x="7773634" y="4272415"/>
                <a:ext cx="16739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EBEEC8CC-062B-4E33-866F-D9EBA376C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634" y="4272415"/>
                <a:ext cx="1673931" cy="400110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ixaDeTexto 48">
            <a:extLst>
              <a:ext uri="{FF2B5EF4-FFF2-40B4-BE49-F238E27FC236}">
                <a16:creationId xmlns:a16="http://schemas.microsoft.com/office/drawing/2014/main" id="{75C1642D-A9A5-49CD-ABF6-8C2F4F24145D}"/>
              </a:ext>
            </a:extLst>
          </p:cNvPr>
          <p:cNvSpPr txBox="1"/>
          <p:nvPr/>
        </p:nvSpPr>
        <p:spPr>
          <a:xfrm>
            <a:off x="7450670" y="2870329"/>
            <a:ext cx="346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Em coordenadas esféricas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D54E96-4513-4432-BCD4-68E46C76B102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80A4C47-FB22-4491-AE5D-3B93718C9956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8F86C1C-E2FD-476B-9D47-33CE0DC63369}"/>
              </a:ext>
            </a:extLst>
          </p:cNvPr>
          <p:cNvSpPr txBox="1"/>
          <p:nvPr/>
        </p:nvSpPr>
        <p:spPr>
          <a:xfrm>
            <a:off x="5926861" y="2839529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636141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43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 b="23556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17FC34B-3239-4C26-B988-A8305F984176}"/>
                  </a:ext>
                </a:extLst>
              </p:cNvPr>
              <p:cNvSpPr txBox="1"/>
              <p:nvPr/>
            </p:nvSpPr>
            <p:spPr>
              <a:xfrm>
                <a:off x="8984187" y="911002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Inclina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17FC34B-3239-4C26-B988-A8305F98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187" y="911002"/>
                <a:ext cx="199602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6F1170EB-0648-42AD-AD8E-1FF15C61C91D}"/>
              </a:ext>
            </a:extLst>
          </p:cNvPr>
          <p:cNvSpPr txBox="1"/>
          <p:nvPr/>
        </p:nvSpPr>
        <p:spPr>
          <a:xfrm>
            <a:off x="0" y="528247"/>
            <a:ext cx="2440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https://www.noaa.gov/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D8ADF6B-B30B-488B-BD0C-40A2FAC1E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66226" y="897579"/>
            <a:ext cx="2567701" cy="18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6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44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4" b="21444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06DAF44-193E-4B03-959A-490DF8A6CC71}"/>
                  </a:ext>
                </a:extLst>
              </p:cNvPr>
              <p:cNvSpPr txBox="1"/>
              <p:nvPr/>
            </p:nvSpPr>
            <p:spPr>
              <a:xfrm>
                <a:off x="9524313" y="1075019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Declina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06DAF44-193E-4B03-959A-490DF8A6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313" y="1075019"/>
                <a:ext cx="199602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852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45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9" b="21479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5FE4-5197-4FB6-A9E3-7FD3656E2577}"/>
                  </a:ext>
                </a:extLst>
              </p:cNvPr>
              <p:cNvSpPr txBox="1"/>
              <p:nvPr/>
            </p:nvSpPr>
            <p:spPr>
              <a:xfrm>
                <a:off x="9347436" y="834755"/>
                <a:ext cx="2512630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5FE4-5197-4FB6-A9E3-7FD3656E2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436" y="834755"/>
                <a:ext cx="2512630" cy="718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723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9308811-3A0D-4F2E-B4E7-75292B5F973C}"/>
              </a:ext>
            </a:extLst>
          </p:cNvPr>
          <p:cNvCxnSpPr>
            <a:cxnSpLocks/>
          </p:cNvCxnSpPr>
          <p:nvPr/>
        </p:nvCxnSpPr>
        <p:spPr>
          <a:xfrm>
            <a:off x="5458265" y="2953397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75351B-6AF9-48B0-88A8-A01CD15F6F2B}"/>
              </a:ext>
            </a:extLst>
          </p:cNvPr>
          <p:cNvSpPr txBox="1"/>
          <p:nvPr/>
        </p:nvSpPr>
        <p:spPr>
          <a:xfrm>
            <a:off x="6751320" y="375272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Campo externo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F46B196-931D-4BD4-A31F-813E31787E88}"/>
              </a:ext>
            </a:extLst>
          </p:cNvPr>
          <p:cNvCxnSpPr>
            <a:cxnSpLocks/>
          </p:cNvCxnSpPr>
          <p:nvPr/>
        </p:nvCxnSpPr>
        <p:spPr>
          <a:xfrm>
            <a:off x="5691995" y="4814549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6B56C8-30A6-41D7-9D0B-6070E89518E3}"/>
              </a:ext>
            </a:extLst>
          </p:cNvPr>
          <p:cNvSpPr txBox="1"/>
          <p:nvPr/>
        </p:nvSpPr>
        <p:spPr>
          <a:xfrm>
            <a:off x="6987916" y="5613872"/>
            <a:ext cx="21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Campo interno </a:t>
            </a: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6DECCA62-7E51-43E1-988D-DF9E21A972D5}"/>
              </a:ext>
            </a:extLst>
          </p:cNvPr>
          <p:cNvSpPr/>
          <p:nvPr/>
        </p:nvSpPr>
        <p:spPr>
          <a:xfrm>
            <a:off x="8934262" y="3477477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A972B-5E42-4E6D-A9A1-E98A324F049E}"/>
              </a:ext>
            </a:extLst>
          </p:cNvPr>
          <p:cNvSpPr txBox="1"/>
          <p:nvPr/>
        </p:nvSpPr>
        <p:spPr>
          <a:xfrm>
            <a:off x="9281160" y="323421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Magnetosfera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8459A3-0858-443F-BBAA-0F1CEB5A8300}"/>
              </a:ext>
            </a:extLst>
          </p:cNvPr>
          <p:cNvSpPr txBox="1"/>
          <p:nvPr/>
        </p:nvSpPr>
        <p:spPr>
          <a:xfrm>
            <a:off x="9281160" y="4333615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Ionosfera</a:t>
            </a:r>
          </a:p>
        </p:txBody>
      </p:sp>
      <p:sp>
        <p:nvSpPr>
          <p:cNvPr id="24" name="Chave Esquerda 23">
            <a:extLst>
              <a:ext uri="{FF2B5EF4-FFF2-40B4-BE49-F238E27FC236}">
                <a16:creationId xmlns:a16="http://schemas.microsoft.com/office/drawing/2014/main" id="{3DD470BB-7CAB-4D56-BC68-9065FD8FA1E9}"/>
              </a:ext>
            </a:extLst>
          </p:cNvPr>
          <p:cNvSpPr/>
          <p:nvPr/>
        </p:nvSpPr>
        <p:spPr>
          <a:xfrm>
            <a:off x="9032032" y="5349725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B29B4-9124-451C-90F7-F10D9C988FF2}"/>
              </a:ext>
            </a:extLst>
          </p:cNvPr>
          <p:cNvSpPr txBox="1"/>
          <p:nvPr/>
        </p:nvSpPr>
        <p:spPr>
          <a:xfrm>
            <a:off x="9378930" y="510645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0030C8-9E67-44DF-8849-206AEA7D28FE}"/>
              </a:ext>
            </a:extLst>
          </p:cNvPr>
          <p:cNvSpPr txBox="1"/>
          <p:nvPr/>
        </p:nvSpPr>
        <p:spPr>
          <a:xfrm>
            <a:off x="9378930" y="6205863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Principal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A2E5C65-3C2D-48F1-BC11-13B4687AA24D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772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52400" y="2076450"/>
            <a:ext cx="11811000" cy="18408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O campo </a:t>
            </a:r>
            <a:r>
              <a:rPr lang="pt-BR" b="1" dirty="0" err="1">
                <a:solidFill>
                  <a:schemeClr val="bg1"/>
                </a:solidFill>
              </a:rPr>
              <a:t>crustal</a:t>
            </a:r>
            <a:r>
              <a:rPr lang="pt-BR" b="1" dirty="0">
                <a:solidFill>
                  <a:schemeClr val="bg1"/>
                </a:solidFill>
              </a:rPr>
              <a:t> e a anomalia de campo total</a:t>
            </a:r>
          </a:p>
        </p:txBody>
      </p:sp>
    </p:spTree>
    <p:extLst>
      <p:ext uri="{BB962C8B-B14F-4D97-AF65-F5344CB8AC3E}">
        <p14:creationId xmlns:p14="http://schemas.microsoft.com/office/powerpoint/2010/main" val="370312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48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6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49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</p:spTree>
    <p:extLst>
      <p:ext uri="{BB962C8B-B14F-4D97-AF65-F5344CB8AC3E}">
        <p14:creationId xmlns:p14="http://schemas.microsoft.com/office/powerpoint/2010/main" val="354085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B71A2B-A348-452F-9100-57B4AA5AE6AE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9308811-3A0D-4F2E-B4E7-75292B5F973C}"/>
              </a:ext>
            </a:extLst>
          </p:cNvPr>
          <p:cNvCxnSpPr>
            <a:cxnSpLocks/>
          </p:cNvCxnSpPr>
          <p:nvPr/>
        </p:nvCxnSpPr>
        <p:spPr>
          <a:xfrm>
            <a:off x="5458265" y="2953397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75351B-6AF9-48B0-88A8-A01CD15F6F2B}"/>
              </a:ext>
            </a:extLst>
          </p:cNvPr>
          <p:cNvSpPr txBox="1"/>
          <p:nvPr/>
        </p:nvSpPr>
        <p:spPr>
          <a:xfrm>
            <a:off x="6751320" y="375272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F46B196-931D-4BD4-A31F-813E31787E88}"/>
              </a:ext>
            </a:extLst>
          </p:cNvPr>
          <p:cNvCxnSpPr>
            <a:cxnSpLocks/>
          </p:cNvCxnSpPr>
          <p:nvPr/>
        </p:nvCxnSpPr>
        <p:spPr>
          <a:xfrm>
            <a:off x="5691995" y="4814549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6B56C8-30A6-41D7-9D0B-6070E89518E3}"/>
              </a:ext>
            </a:extLst>
          </p:cNvPr>
          <p:cNvSpPr txBox="1"/>
          <p:nvPr/>
        </p:nvSpPr>
        <p:spPr>
          <a:xfrm>
            <a:off x="6987916" y="5613872"/>
            <a:ext cx="21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interno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6DECCA62-7E51-43E1-988D-DF9E21A972D5}"/>
              </a:ext>
            </a:extLst>
          </p:cNvPr>
          <p:cNvSpPr/>
          <p:nvPr/>
        </p:nvSpPr>
        <p:spPr>
          <a:xfrm>
            <a:off x="8934262" y="3477477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A972B-5E42-4E6D-A9A1-E98A324F049E}"/>
              </a:ext>
            </a:extLst>
          </p:cNvPr>
          <p:cNvSpPr txBox="1"/>
          <p:nvPr/>
        </p:nvSpPr>
        <p:spPr>
          <a:xfrm>
            <a:off x="9281160" y="323421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Magnetosfera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8459A3-0858-443F-BBAA-0F1CEB5A8300}"/>
              </a:ext>
            </a:extLst>
          </p:cNvPr>
          <p:cNvSpPr txBox="1"/>
          <p:nvPr/>
        </p:nvSpPr>
        <p:spPr>
          <a:xfrm>
            <a:off x="9281160" y="4333615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Ionosfera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4" name="Chave Esquerda 23">
            <a:extLst>
              <a:ext uri="{FF2B5EF4-FFF2-40B4-BE49-F238E27FC236}">
                <a16:creationId xmlns:a16="http://schemas.microsoft.com/office/drawing/2014/main" id="{3DD470BB-7CAB-4D56-BC68-9065FD8FA1E9}"/>
              </a:ext>
            </a:extLst>
          </p:cNvPr>
          <p:cNvSpPr/>
          <p:nvPr/>
        </p:nvSpPr>
        <p:spPr>
          <a:xfrm>
            <a:off x="9032032" y="5349725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B29B4-9124-451C-90F7-F10D9C988FF2}"/>
              </a:ext>
            </a:extLst>
          </p:cNvPr>
          <p:cNvSpPr txBox="1"/>
          <p:nvPr/>
        </p:nvSpPr>
        <p:spPr>
          <a:xfrm>
            <a:off x="9378930" y="510645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0030C8-9E67-44DF-8849-206AEA7D28FE}"/>
              </a:ext>
            </a:extLst>
          </p:cNvPr>
          <p:cNvSpPr txBox="1"/>
          <p:nvPr/>
        </p:nvSpPr>
        <p:spPr>
          <a:xfrm>
            <a:off x="9378930" y="6205863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17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50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000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51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1FF390A-6751-415D-B9EE-AF8083029C36}"/>
              </a:ext>
            </a:extLst>
          </p:cNvPr>
          <p:cNvSpPr txBox="1"/>
          <p:nvPr/>
        </p:nvSpPr>
        <p:spPr>
          <a:xfrm>
            <a:off x="7990873" y="4139007"/>
            <a:ext cx="417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De forma geral, em Geofísica estamos interessados somente no </a:t>
            </a:r>
            <a:r>
              <a:rPr lang="pt-BR" sz="2200" b="1" dirty="0"/>
              <a:t>campo </a:t>
            </a:r>
            <a:r>
              <a:rPr lang="pt-BR" sz="2200" b="1" dirty="0" err="1"/>
              <a:t>crustal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713688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705FF65-4EA1-44C6-83B1-72318D99516D}"/>
              </a:ext>
            </a:extLst>
          </p:cNvPr>
          <p:cNvSpPr txBox="1"/>
          <p:nvPr/>
        </p:nvSpPr>
        <p:spPr>
          <a:xfrm>
            <a:off x="1894917" y="5750004"/>
            <a:ext cx="5639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Outras componentes do </a:t>
            </a:r>
            <a:r>
              <a:rPr lang="pt-BR" sz="2200" b="1" dirty="0"/>
              <a:t>campo geomagnético</a:t>
            </a:r>
            <a:r>
              <a:rPr lang="pt-BR" sz="2200" dirty="0"/>
              <a:t> são </a:t>
            </a:r>
            <a:r>
              <a:rPr lang="pt-BR" sz="2200" b="1" dirty="0"/>
              <a:t>atenuadas</a:t>
            </a:r>
            <a:r>
              <a:rPr lang="pt-BR" sz="2200" dirty="0"/>
              <a:t> ou </a:t>
            </a:r>
            <a:r>
              <a:rPr lang="pt-BR" sz="2200" b="1" dirty="0"/>
              <a:t>removidas</a:t>
            </a:r>
            <a:r>
              <a:rPr lang="pt-BR" sz="2200" dirty="0"/>
              <a:t> dos dados medidos próximos a superfície terrestre.</a:t>
            </a:r>
            <a:endParaRPr lang="pt-BR" sz="2200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8966F6-8CD4-4430-A928-6FA49547B866}"/>
              </a:ext>
            </a:extLst>
          </p:cNvPr>
          <p:cNvSpPr txBox="1"/>
          <p:nvPr/>
        </p:nvSpPr>
        <p:spPr>
          <a:xfrm>
            <a:off x="7990873" y="4139007"/>
            <a:ext cx="417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De forma geral, em Geofísica estamos interessados somente no </a:t>
            </a:r>
            <a:r>
              <a:rPr lang="pt-BR" sz="2200" b="1" dirty="0"/>
              <a:t>campo </a:t>
            </a:r>
            <a:r>
              <a:rPr lang="pt-BR" sz="2200" b="1" dirty="0" err="1"/>
              <a:t>crustal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07288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53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1C23E7A-B30A-432D-B5B7-790C34F09253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898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54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>
            <a:off x="4877688" y="4471743"/>
            <a:ext cx="730644" cy="29072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635069" y="4167860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1C23E7A-B30A-432D-B5B7-790C34F09253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318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55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6044" y="1932644"/>
            <a:ext cx="4346225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>
            <a:off x="4877688" y="4471743"/>
            <a:ext cx="730644" cy="29072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0A3635-68B8-4EB2-B594-46C051CEF9E4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635069" y="4167860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1C4491D4-B575-4408-B257-2068C98488CA}"/>
              </a:ext>
            </a:extLst>
          </p:cNvPr>
          <p:cNvCxnSpPr>
            <a:cxnSpLocks/>
          </p:cNvCxnSpPr>
          <p:nvPr/>
        </p:nvCxnSpPr>
        <p:spPr>
          <a:xfrm flipH="1" flipV="1">
            <a:off x="7022995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BB9D680C-BEDF-4CBB-A995-F93DEDD05EB7}"/>
              </a:ext>
            </a:extLst>
          </p:cNvPr>
          <p:cNvCxnSpPr>
            <a:cxnSpLocks/>
          </p:cNvCxnSpPr>
          <p:nvPr/>
        </p:nvCxnSpPr>
        <p:spPr>
          <a:xfrm flipH="1" flipV="1">
            <a:off x="7828401" y="14232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303C4CA-B515-4032-849D-3BE8B12E2A69}"/>
              </a:ext>
            </a:extLst>
          </p:cNvPr>
          <p:cNvCxnSpPr>
            <a:cxnSpLocks/>
          </p:cNvCxnSpPr>
          <p:nvPr/>
        </p:nvCxnSpPr>
        <p:spPr>
          <a:xfrm flipH="1" flipV="1">
            <a:off x="869759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14F19A48-7202-4A9E-8833-50ED39A7A445}"/>
              </a:ext>
            </a:extLst>
          </p:cNvPr>
          <p:cNvCxnSpPr>
            <a:cxnSpLocks/>
          </p:cNvCxnSpPr>
          <p:nvPr/>
        </p:nvCxnSpPr>
        <p:spPr>
          <a:xfrm flipH="1" flipV="1">
            <a:off x="7951049" y="225307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8083BD-EA3A-4698-9721-D21BAB7B53E1}"/>
              </a:ext>
            </a:extLst>
          </p:cNvPr>
          <p:cNvCxnSpPr>
            <a:cxnSpLocks/>
          </p:cNvCxnSpPr>
          <p:nvPr/>
        </p:nvCxnSpPr>
        <p:spPr>
          <a:xfrm flipH="1" flipV="1">
            <a:off x="7311026" y="2336731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3AF0EDF-0C6B-4FF1-8963-5B624017D81E}"/>
              </a:ext>
            </a:extLst>
          </p:cNvPr>
          <p:cNvCxnSpPr>
            <a:cxnSpLocks/>
          </p:cNvCxnSpPr>
          <p:nvPr/>
        </p:nvCxnSpPr>
        <p:spPr>
          <a:xfrm flipH="1" flipV="1">
            <a:off x="938244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D95EF5E4-0EB1-4D85-94DB-2BF46F5AF4AA}"/>
              </a:ext>
            </a:extLst>
          </p:cNvPr>
          <p:cNvCxnSpPr>
            <a:cxnSpLocks/>
          </p:cNvCxnSpPr>
          <p:nvPr/>
        </p:nvCxnSpPr>
        <p:spPr>
          <a:xfrm flipH="1" flipV="1">
            <a:off x="9307172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CB48E40-7119-4D7E-899A-823D79649CC2}"/>
              </a:ext>
            </a:extLst>
          </p:cNvPr>
          <p:cNvCxnSpPr>
            <a:cxnSpLocks/>
          </p:cNvCxnSpPr>
          <p:nvPr/>
        </p:nvCxnSpPr>
        <p:spPr>
          <a:xfrm flipH="1" flipV="1">
            <a:off x="10173891" y="150413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79E2805-758D-4211-8571-DA8796BB8638}"/>
              </a:ext>
            </a:extLst>
          </p:cNvPr>
          <p:cNvCxnSpPr>
            <a:cxnSpLocks/>
          </p:cNvCxnSpPr>
          <p:nvPr/>
        </p:nvCxnSpPr>
        <p:spPr>
          <a:xfrm flipH="1" flipV="1">
            <a:off x="10230827" y="223866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BF124338-4B95-4B10-8094-3C019EF39A73}"/>
              </a:ext>
            </a:extLst>
          </p:cNvPr>
          <p:cNvCxnSpPr>
            <a:cxnSpLocks/>
          </p:cNvCxnSpPr>
          <p:nvPr/>
        </p:nvCxnSpPr>
        <p:spPr>
          <a:xfrm flipH="1" flipV="1">
            <a:off x="6425302" y="2326237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C386AACF-F52A-45EF-B1EA-789FE30765EC}"/>
              </a:ext>
            </a:extLst>
          </p:cNvPr>
          <p:cNvCxnSpPr>
            <a:cxnSpLocks/>
          </p:cNvCxnSpPr>
          <p:nvPr/>
        </p:nvCxnSpPr>
        <p:spPr>
          <a:xfrm flipH="1" flipV="1">
            <a:off x="6337401" y="16860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0CD7EFA-F018-47C6-B725-D6838898A308}"/>
              </a:ext>
            </a:extLst>
          </p:cNvPr>
          <p:cNvCxnSpPr>
            <a:cxnSpLocks/>
          </p:cNvCxnSpPr>
          <p:nvPr/>
        </p:nvCxnSpPr>
        <p:spPr>
          <a:xfrm flipH="1" flipV="1">
            <a:off x="8643240" y="1497110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1C23E7A-B30A-432D-B5B7-790C34F09253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4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56</a:t>
            </a:fld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930EA0-3499-480A-8D1F-3D45C8FF8CC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510568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7FBA110-A82E-4083-9468-5CD6DBC0515F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E8F1F49F-3889-4157-B201-AC0EC62EC855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930EA0-3499-480A-8D1F-3D45C8FF8CC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381963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9980371-EF31-4908-A2AE-DEA6A5C84858}"/>
              </a:ext>
            </a:extLst>
          </p:cNvPr>
          <p:cNvSpPr/>
          <p:nvPr/>
        </p:nvSpPr>
        <p:spPr>
          <a:xfrm>
            <a:off x="8963045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BE52CDF-8B30-4026-8897-142B1F6B0626}"/>
              </a:ext>
            </a:extLst>
          </p:cNvPr>
          <p:cNvSpPr/>
          <p:nvPr/>
        </p:nvSpPr>
        <p:spPr>
          <a:xfrm>
            <a:off x="9651770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1A5BEFAC-8A16-48A0-9344-F27973AF3D6D}"/>
              </a:ext>
            </a:extLst>
          </p:cNvPr>
          <p:cNvSpPr/>
          <p:nvPr/>
        </p:nvSpPr>
        <p:spPr>
          <a:xfrm>
            <a:off x="10424856" y="236483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AF879E0C-119E-49D1-A5EC-85423DBF2BB0}"/>
              </a:ext>
            </a:extLst>
          </p:cNvPr>
          <p:cNvSpPr/>
          <p:nvPr/>
        </p:nvSpPr>
        <p:spPr>
          <a:xfrm>
            <a:off x="11026471" y="2340167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49DE6F05-A243-453A-AF44-7F1BDA43EF3C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2199CB-F51C-4D99-8C61-31D937717674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604500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52C9008-3B8C-4A3A-9F75-8107E57B89C3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9980371-EF31-4908-A2AE-DEA6A5C84858}"/>
              </a:ext>
            </a:extLst>
          </p:cNvPr>
          <p:cNvSpPr/>
          <p:nvPr/>
        </p:nvSpPr>
        <p:spPr>
          <a:xfrm>
            <a:off x="8963045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BE52CDF-8B30-4026-8897-142B1F6B0626}"/>
              </a:ext>
            </a:extLst>
          </p:cNvPr>
          <p:cNvSpPr/>
          <p:nvPr/>
        </p:nvSpPr>
        <p:spPr>
          <a:xfrm>
            <a:off x="9651770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1A5BEFAC-8A16-48A0-9344-F27973AF3D6D}"/>
              </a:ext>
            </a:extLst>
          </p:cNvPr>
          <p:cNvSpPr/>
          <p:nvPr/>
        </p:nvSpPr>
        <p:spPr>
          <a:xfrm>
            <a:off x="10424856" y="236483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AF879E0C-119E-49D1-A5EC-85423DBF2BB0}"/>
              </a:ext>
            </a:extLst>
          </p:cNvPr>
          <p:cNvSpPr/>
          <p:nvPr/>
        </p:nvSpPr>
        <p:spPr>
          <a:xfrm>
            <a:off x="11026471" y="2340167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B2598B4B-BFB6-40B7-88D5-BB206777166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C8AA2E-E0BC-4EFA-9B09-9B4EB70E4BF7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23352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 Campo externo</a:t>
            </a:r>
          </a:p>
        </p:txBody>
      </p:sp>
    </p:spTree>
    <p:extLst>
      <p:ext uri="{BB962C8B-B14F-4D97-AF65-F5344CB8AC3E}">
        <p14:creationId xmlns:p14="http://schemas.microsoft.com/office/powerpoint/2010/main" val="3493090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52C9008-3B8C-4A3A-9F75-8107E57B89C3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7C49A13-19BA-47F5-A2ED-DF5AC90ABD30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CB6C940-7AD3-474D-970E-1654F32E3F30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204840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61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1CE7E7-582F-4BC1-A713-81F9FCAF97BF}"/>
              </a:ext>
            </a:extLst>
          </p:cNvPr>
          <p:cNvSpPr txBox="1"/>
          <p:nvPr/>
        </p:nvSpPr>
        <p:spPr>
          <a:xfrm>
            <a:off x="-20099" y="6538912"/>
            <a:ext cx="14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  <a:endParaRPr lang="pt-BR" sz="1400" b="1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D9943C8-1D04-4E20-818D-9E42EA33102F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7148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62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AF350C1-A39D-42E0-8CD1-58D769818AF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25504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63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CEA077-8A10-479E-98C3-175BCC410AE1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66344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64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11D9FAF-4F3B-47C6-AE92-ADAD810AB998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70947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1CE7E7-582F-4BC1-A713-81F9FCAF97BF}"/>
              </a:ext>
            </a:extLst>
          </p:cNvPr>
          <p:cNvSpPr txBox="1"/>
          <p:nvPr/>
        </p:nvSpPr>
        <p:spPr>
          <a:xfrm>
            <a:off x="-20099" y="6538912"/>
            <a:ext cx="14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  <a:endParaRPr lang="pt-BR" sz="1400" b="1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39FC633-3BBC-4BC3-816D-713211A2F94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894299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66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BA0A87B-E53D-415D-830F-410B16146D5A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869356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67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C44480B-F9DE-4441-B147-AC1F6BE4EF13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151957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68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9806F1C8-3FA1-48DD-90CD-8C98BAF0F26C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FEA165F6-E9A8-49F7-8294-3A0CC6386F7B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C1E3D2FB-2B75-4536-95B2-28237B6780B2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FB2218A-AB70-4A98-B076-946BC5CE4770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2068875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69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0D95D43-12BD-4A1B-B73E-A849ECF30A4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57562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3261360" y="1004934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361420" y="4664866"/>
            <a:ext cx="4244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de aproximadamente 500 km! </a:t>
            </a:r>
          </a:p>
        </p:txBody>
      </p:sp>
    </p:spTree>
    <p:extLst>
      <p:ext uri="{BB962C8B-B14F-4D97-AF65-F5344CB8AC3E}">
        <p14:creationId xmlns:p14="http://schemas.microsoft.com/office/powerpoint/2010/main" val="2148469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70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D4324E2-AFE8-4127-929C-92E4A0FDD9A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05042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71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8F9264A-D415-4290-85D3-9CC0BB59DDEC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9273B50-2E7F-440D-9D98-7AB1B423599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7986619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72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E513124-E69B-4950-830A-3CFED820DA7B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597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73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9CB3909-ACAE-447B-9528-868A752A23F9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043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74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96AACAD-81B1-4DC0-874D-420BD9471A25}"/>
              </a:ext>
            </a:extLst>
          </p:cNvPr>
          <p:cNvSpPr txBox="1"/>
          <p:nvPr/>
        </p:nvSpPr>
        <p:spPr>
          <a:xfrm>
            <a:off x="977314" y="4297949"/>
            <a:ext cx="4884216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TFA = Campo total </a:t>
            </a:r>
            <a:r>
              <a:rPr lang="pt-BR" sz="2400" dirty="0"/>
              <a:t>–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/>
              <a:t>Campo principal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46D11-19B5-4EDA-91EF-05ED396274EF}"/>
              </a:ext>
            </a:extLst>
          </p:cNvPr>
          <p:cNvSpPr txBox="1"/>
          <p:nvPr/>
        </p:nvSpPr>
        <p:spPr>
          <a:xfrm>
            <a:off x="1596627" y="4854947"/>
            <a:ext cx="390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9CB3909-ACAE-447B-9528-868A752A23F9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799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75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3797798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58E7E2F-DA91-4D4F-8F1E-8D759784DF40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96AACAD-81B1-4DC0-874D-420BD9471A25}"/>
              </a:ext>
            </a:extLst>
          </p:cNvPr>
          <p:cNvSpPr txBox="1"/>
          <p:nvPr/>
        </p:nvSpPr>
        <p:spPr>
          <a:xfrm>
            <a:off x="977314" y="4297949"/>
            <a:ext cx="4884216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TFA = Campo total </a:t>
            </a:r>
            <a:r>
              <a:rPr lang="pt-BR" sz="2400" dirty="0"/>
              <a:t>–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/>
              <a:t>Campo principal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46D11-19B5-4EDA-91EF-05ED396274EF}"/>
              </a:ext>
            </a:extLst>
          </p:cNvPr>
          <p:cNvSpPr txBox="1"/>
          <p:nvPr/>
        </p:nvSpPr>
        <p:spPr>
          <a:xfrm>
            <a:off x="1596627" y="4854947"/>
            <a:ext cx="390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509AEF-ADED-443F-9C2A-A0A83AA881ED}"/>
              </a:ext>
            </a:extLst>
          </p:cNvPr>
          <p:cNvSpPr txBox="1"/>
          <p:nvPr/>
        </p:nvSpPr>
        <p:spPr>
          <a:xfrm>
            <a:off x="9127228" y="4085506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1BE0075-9622-4656-BF38-9AD5E08BAD82}"/>
              </a:ext>
            </a:extLst>
          </p:cNvPr>
          <p:cNvSpPr txBox="1"/>
          <p:nvPr/>
        </p:nvSpPr>
        <p:spPr>
          <a:xfrm>
            <a:off x="10091378" y="496852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6D87B0D-4C10-4B89-9227-12B105C44C25}"/>
              </a:ext>
            </a:extLst>
          </p:cNvPr>
          <p:cNvSpPr txBox="1"/>
          <p:nvPr/>
        </p:nvSpPr>
        <p:spPr>
          <a:xfrm>
            <a:off x="8254515" y="470105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09281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76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6044" y="1932644"/>
            <a:ext cx="4346225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>
            <a:off x="4877688" y="4471743"/>
            <a:ext cx="730644" cy="29072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0A3635-68B8-4EB2-B594-46C051CEF9E4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635069" y="4167860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1C4491D4-B575-4408-B257-2068C98488CA}"/>
              </a:ext>
            </a:extLst>
          </p:cNvPr>
          <p:cNvCxnSpPr>
            <a:cxnSpLocks/>
          </p:cNvCxnSpPr>
          <p:nvPr/>
        </p:nvCxnSpPr>
        <p:spPr>
          <a:xfrm flipH="1" flipV="1">
            <a:off x="7022995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BB9D680C-BEDF-4CBB-A995-F93DEDD05EB7}"/>
              </a:ext>
            </a:extLst>
          </p:cNvPr>
          <p:cNvCxnSpPr>
            <a:cxnSpLocks/>
          </p:cNvCxnSpPr>
          <p:nvPr/>
        </p:nvCxnSpPr>
        <p:spPr>
          <a:xfrm flipH="1" flipV="1">
            <a:off x="7828401" y="14232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303C4CA-B515-4032-849D-3BE8B12E2A69}"/>
              </a:ext>
            </a:extLst>
          </p:cNvPr>
          <p:cNvCxnSpPr>
            <a:cxnSpLocks/>
          </p:cNvCxnSpPr>
          <p:nvPr/>
        </p:nvCxnSpPr>
        <p:spPr>
          <a:xfrm flipH="1" flipV="1">
            <a:off x="869759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14F19A48-7202-4A9E-8833-50ED39A7A445}"/>
              </a:ext>
            </a:extLst>
          </p:cNvPr>
          <p:cNvCxnSpPr>
            <a:cxnSpLocks/>
          </p:cNvCxnSpPr>
          <p:nvPr/>
        </p:nvCxnSpPr>
        <p:spPr>
          <a:xfrm flipH="1" flipV="1">
            <a:off x="7951049" y="225307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8083BD-EA3A-4698-9721-D21BAB7B53E1}"/>
              </a:ext>
            </a:extLst>
          </p:cNvPr>
          <p:cNvCxnSpPr>
            <a:cxnSpLocks/>
          </p:cNvCxnSpPr>
          <p:nvPr/>
        </p:nvCxnSpPr>
        <p:spPr>
          <a:xfrm flipH="1" flipV="1">
            <a:off x="7311026" y="2336731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3AF0EDF-0C6B-4FF1-8963-5B624017D81E}"/>
              </a:ext>
            </a:extLst>
          </p:cNvPr>
          <p:cNvCxnSpPr>
            <a:cxnSpLocks/>
          </p:cNvCxnSpPr>
          <p:nvPr/>
        </p:nvCxnSpPr>
        <p:spPr>
          <a:xfrm flipH="1" flipV="1">
            <a:off x="938244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D95EF5E4-0EB1-4D85-94DB-2BF46F5AF4AA}"/>
              </a:ext>
            </a:extLst>
          </p:cNvPr>
          <p:cNvCxnSpPr>
            <a:cxnSpLocks/>
          </p:cNvCxnSpPr>
          <p:nvPr/>
        </p:nvCxnSpPr>
        <p:spPr>
          <a:xfrm flipH="1" flipV="1">
            <a:off x="9307172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CB48E40-7119-4D7E-899A-823D79649CC2}"/>
              </a:ext>
            </a:extLst>
          </p:cNvPr>
          <p:cNvCxnSpPr>
            <a:cxnSpLocks/>
          </p:cNvCxnSpPr>
          <p:nvPr/>
        </p:nvCxnSpPr>
        <p:spPr>
          <a:xfrm flipH="1" flipV="1">
            <a:off x="10173891" y="150413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79E2805-758D-4211-8571-DA8796BB8638}"/>
              </a:ext>
            </a:extLst>
          </p:cNvPr>
          <p:cNvCxnSpPr>
            <a:cxnSpLocks/>
          </p:cNvCxnSpPr>
          <p:nvPr/>
        </p:nvCxnSpPr>
        <p:spPr>
          <a:xfrm flipH="1" flipV="1">
            <a:off x="10230827" y="223866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BF124338-4B95-4B10-8094-3C019EF39A73}"/>
              </a:ext>
            </a:extLst>
          </p:cNvPr>
          <p:cNvCxnSpPr>
            <a:cxnSpLocks/>
          </p:cNvCxnSpPr>
          <p:nvPr/>
        </p:nvCxnSpPr>
        <p:spPr>
          <a:xfrm flipH="1" flipV="1">
            <a:off x="6425302" y="2326237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C386AACF-F52A-45EF-B1EA-789FE30765EC}"/>
              </a:ext>
            </a:extLst>
          </p:cNvPr>
          <p:cNvCxnSpPr>
            <a:cxnSpLocks/>
          </p:cNvCxnSpPr>
          <p:nvPr/>
        </p:nvCxnSpPr>
        <p:spPr>
          <a:xfrm flipH="1" flipV="1">
            <a:off x="6337401" y="16860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0CD7EFA-F018-47C6-B725-D6838898A308}"/>
              </a:ext>
            </a:extLst>
          </p:cNvPr>
          <p:cNvCxnSpPr>
            <a:cxnSpLocks/>
          </p:cNvCxnSpPr>
          <p:nvPr/>
        </p:nvCxnSpPr>
        <p:spPr>
          <a:xfrm flipH="1" flipV="1">
            <a:off x="8643240" y="1497110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1C23E7A-B30A-432D-B5B7-790C34F09253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19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77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6045" y="1932644"/>
            <a:ext cx="4336242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 flipV="1">
            <a:off x="5688451" y="2242856"/>
            <a:ext cx="0" cy="878959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5379209" y="2909436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C386AACF-F52A-45EF-B1EA-789FE30765EC}"/>
              </a:ext>
            </a:extLst>
          </p:cNvPr>
          <p:cNvCxnSpPr>
            <a:cxnSpLocks/>
          </p:cNvCxnSpPr>
          <p:nvPr/>
        </p:nvCxnSpPr>
        <p:spPr>
          <a:xfrm flipH="1" flipV="1">
            <a:off x="6115951" y="207523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69FED60-4A1F-4A0F-9D69-C10A7BD65152}"/>
              </a:ext>
            </a:extLst>
          </p:cNvPr>
          <p:cNvCxnSpPr>
            <a:cxnSpLocks/>
          </p:cNvCxnSpPr>
          <p:nvPr/>
        </p:nvCxnSpPr>
        <p:spPr>
          <a:xfrm flipH="1" flipV="1">
            <a:off x="6361351" y="173125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5FA2038-3745-46A3-9B3B-2818EC2671FE}"/>
              </a:ext>
            </a:extLst>
          </p:cNvPr>
          <p:cNvCxnSpPr>
            <a:cxnSpLocks/>
          </p:cNvCxnSpPr>
          <p:nvPr/>
        </p:nvCxnSpPr>
        <p:spPr>
          <a:xfrm flipH="1" flipV="1">
            <a:off x="7486380" y="158960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2BAF22F0-01A8-4774-88D5-6D74464DFC07}"/>
              </a:ext>
            </a:extLst>
          </p:cNvPr>
          <p:cNvCxnSpPr>
            <a:cxnSpLocks/>
          </p:cNvCxnSpPr>
          <p:nvPr/>
        </p:nvCxnSpPr>
        <p:spPr>
          <a:xfrm flipH="1" flipV="1">
            <a:off x="8455610" y="1780943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BF43FC76-8F98-4A3E-B8EF-C5B4E5D68336}"/>
              </a:ext>
            </a:extLst>
          </p:cNvPr>
          <p:cNvCxnSpPr>
            <a:cxnSpLocks/>
          </p:cNvCxnSpPr>
          <p:nvPr/>
        </p:nvCxnSpPr>
        <p:spPr>
          <a:xfrm flipH="1" flipV="1">
            <a:off x="7266483" y="217032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4E716C54-2F45-4861-93DF-9180DF14BBA8}"/>
              </a:ext>
            </a:extLst>
          </p:cNvPr>
          <p:cNvCxnSpPr>
            <a:cxnSpLocks/>
          </p:cNvCxnSpPr>
          <p:nvPr/>
        </p:nvCxnSpPr>
        <p:spPr>
          <a:xfrm flipH="1" flipV="1">
            <a:off x="9606405" y="158960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D05B0E5-29AB-417F-AB41-DF38045CD63D}"/>
              </a:ext>
            </a:extLst>
          </p:cNvPr>
          <p:cNvCxnSpPr>
            <a:cxnSpLocks/>
          </p:cNvCxnSpPr>
          <p:nvPr/>
        </p:nvCxnSpPr>
        <p:spPr>
          <a:xfrm flipH="1" flipV="1">
            <a:off x="8039792" y="251417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E738F1CE-0888-43CB-A20B-2C2C5F115677}"/>
              </a:ext>
            </a:extLst>
          </p:cNvPr>
          <p:cNvCxnSpPr>
            <a:cxnSpLocks/>
          </p:cNvCxnSpPr>
          <p:nvPr/>
        </p:nvCxnSpPr>
        <p:spPr>
          <a:xfrm flipH="1" flipV="1">
            <a:off x="8485026" y="224285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2EFAED33-B4CA-4C8A-861E-D21CE49D5F67}"/>
              </a:ext>
            </a:extLst>
          </p:cNvPr>
          <p:cNvCxnSpPr>
            <a:cxnSpLocks/>
          </p:cNvCxnSpPr>
          <p:nvPr/>
        </p:nvCxnSpPr>
        <p:spPr>
          <a:xfrm flipH="1" flipV="1">
            <a:off x="9660541" y="217639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991AB6BE-E6FF-40D8-B306-6F0C726BCF86}"/>
              </a:ext>
            </a:extLst>
          </p:cNvPr>
          <p:cNvCxnSpPr>
            <a:cxnSpLocks/>
          </p:cNvCxnSpPr>
          <p:nvPr/>
        </p:nvCxnSpPr>
        <p:spPr>
          <a:xfrm flipH="1" flipV="1">
            <a:off x="9668240" y="2544873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2442D568-C799-46CE-A82F-9E5F0782FA13}"/>
              </a:ext>
            </a:extLst>
          </p:cNvPr>
          <p:cNvCxnSpPr>
            <a:cxnSpLocks/>
          </p:cNvCxnSpPr>
          <p:nvPr/>
        </p:nvCxnSpPr>
        <p:spPr>
          <a:xfrm flipH="1" flipV="1">
            <a:off x="9804047" y="2993531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5622AD7D-B280-4660-99B6-F63D61D73D9B}"/>
              </a:ext>
            </a:extLst>
          </p:cNvPr>
          <p:cNvCxnSpPr>
            <a:cxnSpLocks/>
          </p:cNvCxnSpPr>
          <p:nvPr/>
        </p:nvCxnSpPr>
        <p:spPr>
          <a:xfrm flipH="1" flipV="1">
            <a:off x="8639745" y="289141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4275A478-B39D-48ED-B41B-CC88938BF14C}"/>
              </a:ext>
            </a:extLst>
          </p:cNvPr>
          <p:cNvCxnSpPr>
            <a:cxnSpLocks/>
          </p:cNvCxnSpPr>
          <p:nvPr/>
        </p:nvCxnSpPr>
        <p:spPr>
          <a:xfrm flipH="1" flipV="1">
            <a:off x="7754035" y="3013948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689DE63A-7FE9-42E9-A6FA-EF1A12705A2B}"/>
              </a:ext>
            </a:extLst>
          </p:cNvPr>
          <p:cNvCxnSpPr>
            <a:cxnSpLocks/>
          </p:cNvCxnSpPr>
          <p:nvPr/>
        </p:nvCxnSpPr>
        <p:spPr>
          <a:xfrm flipH="1" flipV="1">
            <a:off x="6860374" y="288048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0455886-F28A-453D-9E65-31BBD41F189B}"/>
              </a:ext>
            </a:extLst>
          </p:cNvPr>
          <p:cNvCxnSpPr>
            <a:cxnSpLocks/>
          </p:cNvCxnSpPr>
          <p:nvPr/>
        </p:nvCxnSpPr>
        <p:spPr>
          <a:xfrm flipH="1" flipV="1">
            <a:off x="6224459" y="3002318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DDE5F79D-BADE-4690-BDF5-3206EF954FA3}"/>
              </a:ext>
            </a:extLst>
          </p:cNvPr>
          <p:cNvCxnSpPr>
            <a:cxnSpLocks/>
          </p:cNvCxnSpPr>
          <p:nvPr/>
        </p:nvCxnSpPr>
        <p:spPr>
          <a:xfrm flipH="1" flipV="1">
            <a:off x="6582466" y="254195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2808BC7-04C5-41B2-A113-AF814C87E8E2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51FDBF7-0B29-47D8-98CF-1682E6BACA69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192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78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9784" y="1932644"/>
            <a:ext cx="4338516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 flipH="1">
            <a:off x="4152077" y="1513292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418124" y="1331563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A7DC9C5-70A2-4C70-A760-5A7ED98891D3}"/>
              </a:ext>
            </a:extLst>
          </p:cNvPr>
          <p:cNvCxnSpPr>
            <a:cxnSpLocks/>
          </p:cNvCxnSpPr>
          <p:nvPr/>
        </p:nvCxnSpPr>
        <p:spPr>
          <a:xfrm flipH="1">
            <a:off x="6687263" y="1598478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A648964F-A180-4096-BE47-FACA2AB12812}"/>
              </a:ext>
            </a:extLst>
          </p:cNvPr>
          <p:cNvCxnSpPr>
            <a:cxnSpLocks/>
          </p:cNvCxnSpPr>
          <p:nvPr/>
        </p:nvCxnSpPr>
        <p:spPr>
          <a:xfrm flipH="1">
            <a:off x="7565470" y="1646793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22F9656D-3F2E-4D97-9A92-AD9E4FD338A5}"/>
              </a:ext>
            </a:extLst>
          </p:cNvPr>
          <p:cNvCxnSpPr>
            <a:cxnSpLocks/>
          </p:cNvCxnSpPr>
          <p:nvPr/>
        </p:nvCxnSpPr>
        <p:spPr>
          <a:xfrm flipH="1">
            <a:off x="8355420" y="1448619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42CF76-1A1B-4F0F-A074-D54EF3BA22B6}"/>
              </a:ext>
            </a:extLst>
          </p:cNvPr>
          <p:cNvCxnSpPr>
            <a:cxnSpLocks/>
          </p:cNvCxnSpPr>
          <p:nvPr/>
        </p:nvCxnSpPr>
        <p:spPr>
          <a:xfrm flipH="1">
            <a:off x="8668536" y="1763300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B56721CC-8C15-45FE-8DB4-ACEE75E29BE9}"/>
              </a:ext>
            </a:extLst>
          </p:cNvPr>
          <p:cNvCxnSpPr>
            <a:cxnSpLocks/>
          </p:cNvCxnSpPr>
          <p:nvPr/>
        </p:nvCxnSpPr>
        <p:spPr>
          <a:xfrm flipH="1">
            <a:off x="9501918" y="1543417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E64BB610-86EF-4E85-8B53-BB085CA6D37E}"/>
              </a:ext>
            </a:extLst>
          </p:cNvPr>
          <p:cNvCxnSpPr>
            <a:cxnSpLocks/>
          </p:cNvCxnSpPr>
          <p:nvPr/>
        </p:nvCxnSpPr>
        <p:spPr>
          <a:xfrm flipH="1">
            <a:off x="9956920" y="177055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6A3B52F-9260-4DB1-AEED-503026BAD5EF}"/>
              </a:ext>
            </a:extLst>
          </p:cNvPr>
          <p:cNvCxnSpPr>
            <a:cxnSpLocks/>
          </p:cNvCxnSpPr>
          <p:nvPr/>
        </p:nvCxnSpPr>
        <p:spPr>
          <a:xfrm flipH="1">
            <a:off x="9750634" y="2443714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DF4A43C-42D7-4D51-A572-8B58A93B71F2}"/>
              </a:ext>
            </a:extLst>
          </p:cNvPr>
          <p:cNvCxnSpPr>
            <a:cxnSpLocks/>
          </p:cNvCxnSpPr>
          <p:nvPr/>
        </p:nvCxnSpPr>
        <p:spPr>
          <a:xfrm flipH="1">
            <a:off x="8815105" y="243614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ED925D1A-FF3C-48B7-B946-F05FD43B1EEA}"/>
              </a:ext>
            </a:extLst>
          </p:cNvPr>
          <p:cNvCxnSpPr>
            <a:cxnSpLocks/>
          </p:cNvCxnSpPr>
          <p:nvPr/>
        </p:nvCxnSpPr>
        <p:spPr>
          <a:xfrm flipH="1">
            <a:off x="7771034" y="231168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F9AB591-B868-4BA5-AD7C-E94C93FD9CBA}"/>
              </a:ext>
            </a:extLst>
          </p:cNvPr>
          <p:cNvCxnSpPr>
            <a:cxnSpLocks/>
          </p:cNvCxnSpPr>
          <p:nvPr/>
        </p:nvCxnSpPr>
        <p:spPr>
          <a:xfrm flipH="1">
            <a:off x="6894053" y="244540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FC21151-DC6E-4F76-8291-08DA5371269F}"/>
              </a:ext>
            </a:extLst>
          </p:cNvPr>
          <p:cNvCxnSpPr>
            <a:cxnSpLocks/>
          </p:cNvCxnSpPr>
          <p:nvPr/>
        </p:nvCxnSpPr>
        <p:spPr>
          <a:xfrm flipH="1">
            <a:off x="6336197" y="2320708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77FBA2C-996E-4807-AEBE-E7931A334F0A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5F1EB6A-172E-43C0-8EB5-C50C573B4880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31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79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Sul</a:t>
            </a:r>
          </a:p>
        </p:txBody>
      </p:sp>
    </p:spTree>
    <p:extLst>
      <p:ext uri="{BB962C8B-B14F-4D97-AF65-F5344CB8AC3E}">
        <p14:creationId xmlns:p14="http://schemas.microsoft.com/office/powerpoint/2010/main" val="723025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3261360" y="1004934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361420" y="4664866"/>
            <a:ext cx="4244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de aproximadamente 500 km! </a:t>
            </a:r>
          </a:p>
        </p:txBody>
      </p:sp>
    </p:spTree>
    <p:extLst>
      <p:ext uri="{BB962C8B-B14F-4D97-AF65-F5344CB8AC3E}">
        <p14:creationId xmlns:p14="http://schemas.microsoft.com/office/powerpoint/2010/main" val="10138598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80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/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blipFill>
                <a:blip r:embed="rId4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B3D769E-680E-494D-B2B1-4CF63711510D}"/>
              </a:ext>
            </a:extLst>
          </p:cNvPr>
          <p:cNvSpPr/>
          <p:nvPr/>
        </p:nvSpPr>
        <p:spPr>
          <a:xfrm rot="12490640">
            <a:off x="7975083" y="2902985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77D8FB58-86C6-4F33-B037-D8A7AF9AF4E9}"/>
              </a:ext>
            </a:extLst>
          </p:cNvPr>
          <p:cNvSpPr/>
          <p:nvPr/>
        </p:nvSpPr>
        <p:spPr>
          <a:xfrm rot="11970834">
            <a:off x="8824970" y="3437682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50C6AD46-FF65-4A72-8092-2557217C91D3}"/>
              </a:ext>
            </a:extLst>
          </p:cNvPr>
          <p:cNvCxnSpPr>
            <a:cxnSpLocks/>
          </p:cNvCxnSpPr>
          <p:nvPr/>
        </p:nvCxnSpPr>
        <p:spPr>
          <a:xfrm flipH="1">
            <a:off x="8701917" y="4062293"/>
            <a:ext cx="286734" cy="66890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938F376E-ADEE-49C4-A33E-C7EAB87F2E53}"/>
              </a:ext>
            </a:extLst>
          </p:cNvPr>
          <p:cNvCxnSpPr>
            <a:cxnSpLocks/>
          </p:cNvCxnSpPr>
          <p:nvPr/>
        </p:nvCxnSpPr>
        <p:spPr>
          <a:xfrm flipH="1">
            <a:off x="10806594" y="2793581"/>
            <a:ext cx="205918" cy="46350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Sul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945966" y="19846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66AB8A7-C85D-407A-A3FC-2ADD9395CDA8}"/>
              </a:ext>
            </a:extLst>
          </p:cNvPr>
          <p:cNvSpPr/>
          <p:nvPr/>
        </p:nvSpPr>
        <p:spPr>
          <a:xfrm flipH="1">
            <a:off x="8603700" y="800545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9787413" y="100500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66A6C7B-DB4B-470C-82AB-4A75B1068FAA}"/>
              </a:ext>
            </a:extLst>
          </p:cNvPr>
          <p:cNvSpPr txBox="1"/>
          <p:nvPr/>
        </p:nvSpPr>
        <p:spPr>
          <a:xfrm>
            <a:off x="8931246" y="188771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Norte</a:t>
            </a:r>
          </a:p>
        </p:txBody>
      </p:sp>
    </p:spTree>
    <p:extLst>
      <p:ext uri="{BB962C8B-B14F-4D97-AF65-F5344CB8AC3E}">
        <p14:creationId xmlns:p14="http://schemas.microsoft.com/office/powerpoint/2010/main" val="5487390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81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/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blipFill>
                <a:blip r:embed="rId4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B3D769E-680E-494D-B2B1-4CF63711510D}"/>
              </a:ext>
            </a:extLst>
          </p:cNvPr>
          <p:cNvSpPr/>
          <p:nvPr/>
        </p:nvSpPr>
        <p:spPr>
          <a:xfrm rot="12490640">
            <a:off x="7975083" y="2902985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77D8FB58-86C6-4F33-B037-D8A7AF9AF4E9}"/>
              </a:ext>
            </a:extLst>
          </p:cNvPr>
          <p:cNvSpPr/>
          <p:nvPr/>
        </p:nvSpPr>
        <p:spPr>
          <a:xfrm rot="11970834">
            <a:off x="8824970" y="3437682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50C6AD46-FF65-4A72-8092-2557217C91D3}"/>
              </a:ext>
            </a:extLst>
          </p:cNvPr>
          <p:cNvCxnSpPr>
            <a:cxnSpLocks/>
          </p:cNvCxnSpPr>
          <p:nvPr/>
        </p:nvCxnSpPr>
        <p:spPr>
          <a:xfrm flipH="1">
            <a:off x="8701917" y="4062293"/>
            <a:ext cx="286734" cy="66890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938F376E-ADEE-49C4-A33E-C7EAB87F2E53}"/>
              </a:ext>
            </a:extLst>
          </p:cNvPr>
          <p:cNvCxnSpPr>
            <a:cxnSpLocks/>
          </p:cNvCxnSpPr>
          <p:nvPr/>
        </p:nvCxnSpPr>
        <p:spPr>
          <a:xfrm flipH="1">
            <a:off x="10806594" y="2793581"/>
            <a:ext cx="205918" cy="46350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Sul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945966" y="19846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66AB8A7-C85D-407A-A3FC-2ADD9395CDA8}"/>
              </a:ext>
            </a:extLst>
          </p:cNvPr>
          <p:cNvSpPr/>
          <p:nvPr/>
        </p:nvSpPr>
        <p:spPr>
          <a:xfrm flipH="1">
            <a:off x="8603700" y="800545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9787413" y="100500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66A6C7B-DB4B-470C-82AB-4A75B1068FAA}"/>
              </a:ext>
            </a:extLst>
          </p:cNvPr>
          <p:cNvSpPr txBox="1"/>
          <p:nvPr/>
        </p:nvSpPr>
        <p:spPr>
          <a:xfrm>
            <a:off x="8931246" y="188771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Norte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4211834" y="242842"/>
            <a:ext cx="4129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simplificação acontece somente por que a magnetização tem a mesma direção do </a:t>
            </a:r>
            <a:r>
              <a:rPr lang="pt-BR" sz="2400" dirty="0">
                <a:solidFill>
                  <a:srgbClr val="0070C0"/>
                </a:solidFill>
              </a:rPr>
              <a:t>campo da Terra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8518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82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/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blipFill>
                <a:blip r:embed="rId4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B3D769E-680E-494D-B2B1-4CF63711510D}"/>
              </a:ext>
            </a:extLst>
          </p:cNvPr>
          <p:cNvSpPr/>
          <p:nvPr/>
        </p:nvSpPr>
        <p:spPr>
          <a:xfrm rot="12490640">
            <a:off x="7975083" y="2902985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77D8FB58-86C6-4F33-B037-D8A7AF9AF4E9}"/>
              </a:ext>
            </a:extLst>
          </p:cNvPr>
          <p:cNvSpPr/>
          <p:nvPr/>
        </p:nvSpPr>
        <p:spPr>
          <a:xfrm rot="11970834">
            <a:off x="8824970" y="3437682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50C6AD46-FF65-4A72-8092-2557217C91D3}"/>
              </a:ext>
            </a:extLst>
          </p:cNvPr>
          <p:cNvCxnSpPr>
            <a:cxnSpLocks/>
          </p:cNvCxnSpPr>
          <p:nvPr/>
        </p:nvCxnSpPr>
        <p:spPr>
          <a:xfrm flipH="1">
            <a:off x="8701917" y="4062293"/>
            <a:ext cx="286734" cy="66890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938F376E-ADEE-49C4-A33E-C7EAB87F2E53}"/>
              </a:ext>
            </a:extLst>
          </p:cNvPr>
          <p:cNvCxnSpPr>
            <a:cxnSpLocks/>
          </p:cNvCxnSpPr>
          <p:nvPr/>
        </p:nvCxnSpPr>
        <p:spPr>
          <a:xfrm flipH="1">
            <a:off x="10806594" y="2793581"/>
            <a:ext cx="205918" cy="46350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Sul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945966" y="19846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66AB8A7-C85D-407A-A3FC-2ADD9395CDA8}"/>
              </a:ext>
            </a:extLst>
          </p:cNvPr>
          <p:cNvSpPr/>
          <p:nvPr/>
        </p:nvSpPr>
        <p:spPr>
          <a:xfrm flipH="1">
            <a:off x="8603700" y="800545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9787413" y="100500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66A6C7B-DB4B-470C-82AB-4A75B1068FAA}"/>
              </a:ext>
            </a:extLst>
          </p:cNvPr>
          <p:cNvSpPr txBox="1"/>
          <p:nvPr/>
        </p:nvSpPr>
        <p:spPr>
          <a:xfrm>
            <a:off x="8931246" y="188771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Norte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4211834" y="242842"/>
            <a:ext cx="4129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simplificação acontece somente por que a magnetização tem a mesma direção do </a:t>
            </a:r>
            <a:r>
              <a:rPr lang="pt-BR" sz="2400" dirty="0">
                <a:solidFill>
                  <a:srgbClr val="0070C0"/>
                </a:solidFill>
              </a:rPr>
              <a:t>campo da Terra</a:t>
            </a:r>
            <a:r>
              <a:rPr lang="pt-BR" sz="2400" dirty="0"/>
              <a:t>.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E6CFF309-D70C-4707-9ED6-25A4F106B08A}"/>
              </a:ext>
            </a:extLst>
          </p:cNvPr>
          <p:cNvSpPr txBox="1"/>
          <p:nvPr/>
        </p:nvSpPr>
        <p:spPr>
          <a:xfrm>
            <a:off x="3431070" y="5666338"/>
            <a:ext cx="5690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Como ficaria o campo magnético no polo Norte? E no polo sul?</a:t>
            </a:r>
          </a:p>
        </p:txBody>
      </p:sp>
    </p:spTree>
    <p:extLst>
      <p:ext uri="{BB962C8B-B14F-4D97-AF65-F5344CB8AC3E}">
        <p14:creationId xmlns:p14="http://schemas.microsoft.com/office/powerpoint/2010/main" val="3406274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054153E-7C27-49C4-AEB7-A09E8C202D59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94277F87-6FF9-4238-90A8-3874E349C519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114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5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C90D63A2-1305-41A8-8C75-E621373BA526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04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85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5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6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90F85FF5-419A-41F4-A981-F3BDB798F93F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02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86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6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7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6024AB41-4F02-497F-B744-F5AA8D24833D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40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87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6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21759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7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6B6DDCBD-BD36-4267-8719-8D75AA779606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360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88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7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8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629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89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9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7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3261360" y="1004934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74BF55-B372-44A1-BDCA-98B97253F58C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FB7C4EC-617C-4C8B-86C0-5579B2CD36D1}"/>
              </a:ext>
            </a:extLst>
          </p:cNvPr>
          <p:cNvSpPr txBox="1"/>
          <p:nvPr/>
        </p:nvSpPr>
        <p:spPr>
          <a:xfrm>
            <a:off x="7842077" y="2577513"/>
            <a:ext cx="428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Este fluxo de vento solar gera uma variação no campo da Terra, e assim faz com que correntes sejam induzidas nessa região.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E135ED2-3303-4CC4-8FF5-53C09E93424B}"/>
              </a:ext>
            </a:extLst>
          </p:cNvPr>
          <p:cNvSpPr txBox="1"/>
          <p:nvPr/>
        </p:nvSpPr>
        <p:spPr>
          <a:xfrm>
            <a:off x="361420" y="4664866"/>
            <a:ext cx="42449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Altitude de aproximadamente 500 km! </a:t>
            </a:r>
          </a:p>
        </p:txBody>
      </p:sp>
    </p:spTree>
    <p:extLst>
      <p:ext uri="{BB962C8B-B14F-4D97-AF65-F5344CB8AC3E}">
        <p14:creationId xmlns:p14="http://schemas.microsoft.com/office/powerpoint/2010/main" val="30744028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90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/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10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420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91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/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Elipse 61">
            <a:extLst>
              <a:ext uri="{FF2B5EF4-FFF2-40B4-BE49-F238E27FC236}">
                <a16:creationId xmlns:a16="http://schemas.microsoft.com/office/drawing/2014/main" id="{DB964D48-73FD-4C26-B13E-E37CE183EA48}"/>
              </a:ext>
            </a:extLst>
          </p:cNvPr>
          <p:cNvSpPr/>
          <p:nvPr/>
        </p:nvSpPr>
        <p:spPr>
          <a:xfrm>
            <a:off x="7896732" y="4223306"/>
            <a:ext cx="455980" cy="7674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3EE069C2-8663-43BF-9C3F-30C565045536}"/>
              </a:ext>
            </a:extLst>
          </p:cNvPr>
          <p:cNvSpPr txBox="1"/>
          <p:nvPr/>
        </p:nvSpPr>
        <p:spPr>
          <a:xfrm>
            <a:off x="8352712" y="4440951"/>
            <a:ext cx="317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0070C0"/>
                </a:solidFill>
              </a:rPr>
              <a:t>Campo principal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10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09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92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/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Elipse 59">
            <a:extLst>
              <a:ext uri="{FF2B5EF4-FFF2-40B4-BE49-F238E27FC236}">
                <a16:creationId xmlns:a16="http://schemas.microsoft.com/office/drawing/2014/main" id="{13FA8F99-20AB-46AC-B7ED-7C8E6CF02D93}"/>
              </a:ext>
            </a:extLst>
          </p:cNvPr>
          <p:cNvSpPr/>
          <p:nvPr/>
        </p:nvSpPr>
        <p:spPr>
          <a:xfrm>
            <a:off x="7507349" y="4231703"/>
            <a:ext cx="455980" cy="7674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915FCBBC-608D-4027-98AF-74E098204C99}"/>
              </a:ext>
            </a:extLst>
          </p:cNvPr>
          <p:cNvSpPr txBox="1"/>
          <p:nvPr/>
        </p:nvSpPr>
        <p:spPr>
          <a:xfrm>
            <a:off x="6588483" y="5064138"/>
            <a:ext cx="317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0070C0"/>
                </a:solidFill>
              </a:rPr>
              <a:t>Susceptibilidade magnética</a:t>
            </a:r>
            <a:endParaRPr lang="pt-BR" dirty="0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10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05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93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/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10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6819EC37-0AF1-495C-9301-9905D754A527}"/>
                  </a:ext>
                </a:extLst>
              </p:cNvPr>
              <p:cNvSpPr txBox="1"/>
              <p:nvPr/>
            </p:nvSpPr>
            <p:spPr>
              <a:xfrm>
                <a:off x="8278899" y="6198255"/>
                <a:ext cx="24258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8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6819EC37-0AF1-495C-9301-9905D754A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99" y="6198255"/>
                <a:ext cx="2425850" cy="52322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2271E68C-501F-4323-BFA9-328757CBBF90}"/>
              </a:ext>
            </a:extLst>
          </p:cNvPr>
          <p:cNvSpPr txBox="1"/>
          <p:nvPr/>
        </p:nvSpPr>
        <p:spPr>
          <a:xfrm>
            <a:off x="7903791" y="5888106"/>
            <a:ext cx="317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70C0"/>
                </a:solidFill>
              </a:rPr>
              <a:t>Magnetização total</a:t>
            </a:r>
            <a:endParaRPr lang="pt-BR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98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883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5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6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95</a:t>
            </a:fld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0056E4-A35B-496D-AD8B-36271CAA4C54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ED83B4C-7E2E-4B2A-9656-EB61BA4EA475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3ED83B4C-7E2E-4B2A-9656-EB61BA4EA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>
            <a:extLst>
              <a:ext uri="{FF2B5EF4-FFF2-40B4-BE49-F238E27FC236}">
                <a16:creationId xmlns:a16="http://schemas.microsoft.com/office/drawing/2014/main" id="{9F88A8CB-E48E-498B-86AA-52C81CD755DF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</p:spTree>
    <p:extLst>
      <p:ext uri="{BB962C8B-B14F-4D97-AF65-F5344CB8AC3E}">
        <p14:creationId xmlns:p14="http://schemas.microsoft.com/office/powerpoint/2010/main" val="42124779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470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3C260F-D4E5-4861-9E18-7C2B3565D166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8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9FCE600-BEC8-4621-BDBD-C1E9855D7F9E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445AF2-6ADC-4B83-9AE2-F8F52B38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095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7807569" y="2893208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001903" y="3782489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unitário na direção do campo principal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5F6682-3246-47E7-A821-2106F4F6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98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9FCE24-D3ED-4ADF-B695-C44D08E20ED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8EFE1A8-1B70-4518-8292-681321B8BC22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15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8621526" y="2815830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154602" y="3862134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Campo magnético gerado pela fonte geológica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985467-CDF9-4FA1-9DDE-360DCAB2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99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D1069D2-1B4C-479D-8850-7B3BFDBDD42C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68B3D4E-DB84-4CA1-BE3D-E92F0E24DD40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788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21989</TotalTime>
  <Words>4555</Words>
  <Application>Microsoft Office PowerPoint</Application>
  <PresentationFormat>Widescreen</PresentationFormat>
  <Paragraphs>896</Paragraphs>
  <Slides>114</Slides>
  <Notes>89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Calibri Light</vt:lpstr>
      <vt:lpstr>Cambria Math</vt:lpstr>
      <vt:lpstr>Tema do Office</vt:lpstr>
      <vt:lpstr>Campo Geomagnético e Anomalia de campo total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Até a próxima aula!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Inversão magnética em diferentes escalas</dc:title>
  <dc:creator>André Luis Reis</dc:creator>
  <cp:lastModifiedBy>André Luis Reis</cp:lastModifiedBy>
  <cp:revision>461</cp:revision>
  <dcterms:created xsi:type="dcterms:W3CDTF">2019-10-27T01:39:23Z</dcterms:created>
  <dcterms:modified xsi:type="dcterms:W3CDTF">2021-09-21T18:03:55Z</dcterms:modified>
</cp:coreProperties>
</file>